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sldIdLst>
    <p:sldId id="280" r:id="rId5"/>
    <p:sldId id="295" r:id="rId6"/>
    <p:sldId id="296" r:id="rId7"/>
    <p:sldId id="297" r:id="rId8"/>
    <p:sldId id="298" r:id="rId9"/>
    <p:sldId id="299" r:id="rId10"/>
    <p:sldId id="300" r:id="rId11"/>
    <p:sldId id="30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297" autoAdjust="0"/>
  </p:normalViewPr>
  <p:slideViewPr>
    <p:cSldViewPr snapToGrid="0">
      <p:cViewPr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D4BAEE-6F86-4403-866E-D554D06983EC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8123164-74FE-469B-848C-502C6FDD6BDE}">
      <dgm:prSet/>
      <dgm:spPr/>
      <dgm:t>
        <a:bodyPr/>
        <a:lstStyle/>
        <a:p>
          <a:r>
            <a:rPr lang="en-US"/>
            <a:t>Training size: 80%</a:t>
          </a:r>
        </a:p>
      </dgm:t>
    </dgm:pt>
    <dgm:pt modelId="{E99BA6A2-F110-4C7D-8EFF-E5FBCFCC075C}" type="parTrans" cxnId="{ED0DB0D3-EA98-4F0A-87F5-29AEE5623ED5}">
      <dgm:prSet/>
      <dgm:spPr/>
      <dgm:t>
        <a:bodyPr/>
        <a:lstStyle/>
        <a:p>
          <a:endParaRPr lang="en-US"/>
        </a:p>
      </dgm:t>
    </dgm:pt>
    <dgm:pt modelId="{48ABE467-CA71-41A9-9CE6-FCF3E5A685AB}" type="sibTrans" cxnId="{ED0DB0D3-EA98-4F0A-87F5-29AEE5623ED5}">
      <dgm:prSet/>
      <dgm:spPr/>
      <dgm:t>
        <a:bodyPr/>
        <a:lstStyle/>
        <a:p>
          <a:endParaRPr lang="en-US"/>
        </a:p>
      </dgm:t>
    </dgm:pt>
    <dgm:pt modelId="{55086758-9A05-4CBD-BA24-6903D5DE789B}">
      <dgm:prSet/>
      <dgm:spPr/>
      <dgm:t>
        <a:bodyPr/>
        <a:lstStyle/>
        <a:p>
          <a:r>
            <a:rPr lang="en-US"/>
            <a:t>Test size: 20%</a:t>
          </a:r>
        </a:p>
      </dgm:t>
    </dgm:pt>
    <dgm:pt modelId="{34419ED5-4DAB-41B1-A934-F6645DE5E874}" type="parTrans" cxnId="{94B08DEA-25ED-47B8-8D87-B9E24F854372}">
      <dgm:prSet/>
      <dgm:spPr/>
      <dgm:t>
        <a:bodyPr/>
        <a:lstStyle/>
        <a:p>
          <a:endParaRPr lang="en-US"/>
        </a:p>
      </dgm:t>
    </dgm:pt>
    <dgm:pt modelId="{CCD659B1-DC75-4D81-A2F3-4C815C0F4EC7}" type="sibTrans" cxnId="{94B08DEA-25ED-47B8-8D87-B9E24F854372}">
      <dgm:prSet/>
      <dgm:spPr/>
      <dgm:t>
        <a:bodyPr/>
        <a:lstStyle/>
        <a:p>
          <a:endParaRPr lang="en-US"/>
        </a:p>
      </dgm:t>
    </dgm:pt>
    <dgm:pt modelId="{8F229C7C-8862-4DD7-8B49-4773AB7C7333}">
      <dgm:prSet/>
      <dgm:spPr/>
      <dgm:t>
        <a:bodyPr/>
        <a:lstStyle/>
        <a:p>
          <a:r>
            <a:rPr lang="en-US"/>
            <a:t>Model: XG Boost.</a:t>
          </a:r>
        </a:p>
      </dgm:t>
    </dgm:pt>
    <dgm:pt modelId="{124A46C5-F9E5-4FBD-A3AD-EA03957B4AE1}" type="parTrans" cxnId="{B87FEF20-A079-4A6D-A6ED-C69EA680025F}">
      <dgm:prSet/>
      <dgm:spPr/>
      <dgm:t>
        <a:bodyPr/>
        <a:lstStyle/>
        <a:p>
          <a:endParaRPr lang="en-US"/>
        </a:p>
      </dgm:t>
    </dgm:pt>
    <dgm:pt modelId="{341C29E5-8FEC-49A5-9E65-3443D87F4F17}" type="sibTrans" cxnId="{B87FEF20-A079-4A6D-A6ED-C69EA680025F}">
      <dgm:prSet/>
      <dgm:spPr/>
      <dgm:t>
        <a:bodyPr/>
        <a:lstStyle/>
        <a:p>
          <a:endParaRPr lang="en-US"/>
        </a:p>
      </dgm:t>
    </dgm:pt>
    <dgm:pt modelId="{C67B60A4-0DCA-4D51-A9AC-EB7E7440E90C}">
      <dgm:prSet/>
      <dgm:spPr/>
      <dgm:t>
        <a:bodyPr/>
        <a:lstStyle/>
        <a:p>
          <a:r>
            <a:rPr lang="en-US"/>
            <a:t>Sampling Technique: Stratified Sampling.</a:t>
          </a:r>
        </a:p>
      </dgm:t>
    </dgm:pt>
    <dgm:pt modelId="{C981AB29-C141-4AD2-9A57-7FF7D8DFAA6B}" type="parTrans" cxnId="{EAC7B02C-08A6-41B1-8BE1-ACE49F1D8942}">
      <dgm:prSet/>
      <dgm:spPr/>
      <dgm:t>
        <a:bodyPr/>
        <a:lstStyle/>
        <a:p>
          <a:endParaRPr lang="en-US"/>
        </a:p>
      </dgm:t>
    </dgm:pt>
    <dgm:pt modelId="{A85DE1D1-2CED-4A00-AA1A-9D4A3B4FD96E}" type="sibTrans" cxnId="{EAC7B02C-08A6-41B1-8BE1-ACE49F1D8942}">
      <dgm:prSet/>
      <dgm:spPr/>
      <dgm:t>
        <a:bodyPr/>
        <a:lstStyle/>
        <a:p>
          <a:endParaRPr lang="en-US"/>
        </a:p>
      </dgm:t>
    </dgm:pt>
    <dgm:pt modelId="{0B6B03D2-F9F2-47F2-B2E0-B45A514BCBA8}">
      <dgm:prSet/>
      <dgm:spPr/>
      <dgm:t>
        <a:bodyPr/>
        <a:lstStyle/>
        <a:p>
          <a:r>
            <a:rPr lang="en-US"/>
            <a:t>Hyperparameters:</a:t>
          </a:r>
        </a:p>
      </dgm:t>
    </dgm:pt>
    <dgm:pt modelId="{0237CA46-E875-4A1D-8D2C-1B2FC2FCB8DB}" type="parTrans" cxnId="{4D9EECB6-4183-4696-A9FD-3B637D96C59F}">
      <dgm:prSet/>
      <dgm:spPr/>
      <dgm:t>
        <a:bodyPr/>
        <a:lstStyle/>
        <a:p>
          <a:endParaRPr lang="en-US"/>
        </a:p>
      </dgm:t>
    </dgm:pt>
    <dgm:pt modelId="{2E9A7DFD-8E96-4C04-B3AB-FEA1A04D1EFF}" type="sibTrans" cxnId="{4D9EECB6-4183-4696-A9FD-3B637D96C59F}">
      <dgm:prSet/>
      <dgm:spPr/>
      <dgm:t>
        <a:bodyPr/>
        <a:lstStyle/>
        <a:p>
          <a:endParaRPr lang="en-US"/>
        </a:p>
      </dgm:t>
    </dgm:pt>
    <dgm:pt modelId="{3D29A0D1-EF0D-4746-A08F-D95C42F3756A}">
      <dgm:prSet/>
      <dgm:spPr/>
      <dgm:t>
        <a:bodyPr/>
        <a:lstStyle/>
        <a:p>
          <a:r>
            <a:rPr lang="en-US"/>
            <a:t>Number of Trees: 800</a:t>
          </a:r>
        </a:p>
      </dgm:t>
    </dgm:pt>
    <dgm:pt modelId="{FD935330-93D9-42E4-889C-3F37C2A3CACD}" type="parTrans" cxnId="{61B25F04-79D9-4017-81B2-7F5DBD3B591A}">
      <dgm:prSet/>
      <dgm:spPr/>
      <dgm:t>
        <a:bodyPr/>
        <a:lstStyle/>
        <a:p>
          <a:endParaRPr lang="en-US"/>
        </a:p>
      </dgm:t>
    </dgm:pt>
    <dgm:pt modelId="{8D1B04DC-E321-42A0-86F1-9CE93BABF14E}" type="sibTrans" cxnId="{61B25F04-79D9-4017-81B2-7F5DBD3B591A}">
      <dgm:prSet/>
      <dgm:spPr/>
      <dgm:t>
        <a:bodyPr/>
        <a:lstStyle/>
        <a:p>
          <a:endParaRPr lang="en-US"/>
        </a:p>
      </dgm:t>
    </dgm:pt>
    <dgm:pt modelId="{468C805B-0919-42C1-9442-DE03EF6BA32A}">
      <dgm:prSet/>
      <dgm:spPr/>
      <dgm:t>
        <a:bodyPr/>
        <a:lstStyle/>
        <a:p>
          <a:r>
            <a:rPr lang="en-US"/>
            <a:t>Depth of each tree: 3</a:t>
          </a:r>
        </a:p>
      </dgm:t>
    </dgm:pt>
    <dgm:pt modelId="{C16B6BE1-D77E-466B-A095-395CC41E60B1}" type="parTrans" cxnId="{3DD338E1-75FD-46A9-B7AB-0C8392EF309D}">
      <dgm:prSet/>
      <dgm:spPr/>
      <dgm:t>
        <a:bodyPr/>
        <a:lstStyle/>
        <a:p>
          <a:endParaRPr lang="en-US"/>
        </a:p>
      </dgm:t>
    </dgm:pt>
    <dgm:pt modelId="{271295EF-6D13-407F-83EF-43B55603E616}" type="sibTrans" cxnId="{3DD338E1-75FD-46A9-B7AB-0C8392EF309D}">
      <dgm:prSet/>
      <dgm:spPr/>
      <dgm:t>
        <a:bodyPr/>
        <a:lstStyle/>
        <a:p>
          <a:endParaRPr lang="en-US"/>
        </a:p>
      </dgm:t>
    </dgm:pt>
    <dgm:pt modelId="{29BA9B95-12D2-49B6-9537-386C1B3AE468}" type="pres">
      <dgm:prSet presAssocID="{ADD4BAEE-6F86-4403-866E-D554D06983EC}" presName="linear" presStyleCnt="0">
        <dgm:presLayoutVars>
          <dgm:dir/>
          <dgm:animLvl val="lvl"/>
          <dgm:resizeHandles val="exact"/>
        </dgm:presLayoutVars>
      </dgm:prSet>
      <dgm:spPr/>
    </dgm:pt>
    <dgm:pt modelId="{A4AF2592-2F80-476B-A792-4ECE4A15B40A}" type="pres">
      <dgm:prSet presAssocID="{E8123164-74FE-469B-848C-502C6FDD6BDE}" presName="parentLin" presStyleCnt="0"/>
      <dgm:spPr/>
    </dgm:pt>
    <dgm:pt modelId="{45A0BBA9-10A0-49B3-A94A-8F0CCE798556}" type="pres">
      <dgm:prSet presAssocID="{E8123164-74FE-469B-848C-502C6FDD6BDE}" presName="parentLeftMargin" presStyleLbl="node1" presStyleIdx="0" presStyleCnt="5"/>
      <dgm:spPr/>
    </dgm:pt>
    <dgm:pt modelId="{F6FD2085-FBC8-4174-AA38-6F94065317AE}" type="pres">
      <dgm:prSet presAssocID="{E8123164-74FE-469B-848C-502C6FDD6BD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51D3B73-4EF6-4429-93D3-392F1A70B378}" type="pres">
      <dgm:prSet presAssocID="{E8123164-74FE-469B-848C-502C6FDD6BDE}" presName="negativeSpace" presStyleCnt="0"/>
      <dgm:spPr/>
    </dgm:pt>
    <dgm:pt modelId="{1FB3536B-F332-4738-B11C-6E0BF43EE1E3}" type="pres">
      <dgm:prSet presAssocID="{E8123164-74FE-469B-848C-502C6FDD6BDE}" presName="childText" presStyleLbl="conFgAcc1" presStyleIdx="0" presStyleCnt="5">
        <dgm:presLayoutVars>
          <dgm:bulletEnabled val="1"/>
        </dgm:presLayoutVars>
      </dgm:prSet>
      <dgm:spPr/>
    </dgm:pt>
    <dgm:pt modelId="{CF3F1EA9-70E0-4654-A62E-6CFD9BDEF4A3}" type="pres">
      <dgm:prSet presAssocID="{48ABE467-CA71-41A9-9CE6-FCF3E5A685AB}" presName="spaceBetweenRectangles" presStyleCnt="0"/>
      <dgm:spPr/>
    </dgm:pt>
    <dgm:pt modelId="{51B90FE8-7DC9-4905-9A97-378D01DA2B26}" type="pres">
      <dgm:prSet presAssocID="{55086758-9A05-4CBD-BA24-6903D5DE789B}" presName="parentLin" presStyleCnt="0"/>
      <dgm:spPr/>
    </dgm:pt>
    <dgm:pt modelId="{A5C66F4D-17E2-4A59-A91A-955B6E8F8D34}" type="pres">
      <dgm:prSet presAssocID="{55086758-9A05-4CBD-BA24-6903D5DE789B}" presName="parentLeftMargin" presStyleLbl="node1" presStyleIdx="0" presStyleCnt="5"/>
      <dgm:spPr/>
    </dgm:pt>
    <dgm:pt modelId="{CF6FF226-4046-475B-BA5D-AC8428108E94}" type="pres">
      <dgm:prSet presAssocID="{55086758-9A05-4CBD-BA24-6903D5DE789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FC08E0C-1D40-4CC5-B184-3CA67B37FBBC}" type="pres">
      <dgm:prSet presAssocID="{55086758-9A05-4CBD-BA24-6903D5DE789B}" presName="negativeSpace" presStyleCnt="0"/>
      <dgm:spPr/>
    </dgm:pt>
    <dgm:pt modelId="{F6299D14-B236-4336-9F55-01401A5BECF6}" type="pres">
      <dgm:prSet presAssocID="{55086758-9A05-4CBD-BA24-6903D5DE789B}" presName="childText" presStyleLbl="conFgAcc1" presStyleIdx="1" presStyleCnt="5">
        <dgm:presLayoutVars>
          <dgm:bulletEnabled val="1"/>
        </dgm:presLayoutVars>
      </dgm:prSet>
      <dgm:spPr/>
    </dgm:pt>
    <dgm:pt modelId="{3A5A4227-5E08-4D97-B8A1-FC4F4E363AE7}" type="pres">
      <dgm:prSet presAssocID="{CCD659B1-DC75-4D81-A2F3-4C815C0F4EC7}" presName="spaceBetweenRectangles" presStyleCnt="0"/>
      <dgm:spPr/>
    </dgm:pt>
    <dgm:pt modelId="{E3E2A40A-8A70-4C93-8760-6622D4284682}" type="pres">
      <dgm:prSet presAssocID="{8F229C7C-8862-4DD7-8B49-4773AB7C7333}" presName="parentLin" presStyleCnt="0"/>
      <dgm:spPr/>
    </dgm:pt>
    <dgm:pt modelId="{663697CD-A63F-41ED-9905-86AD487B173D}" type="pres">
      <dgm:prSet presAssocID="{8F229C7C-8862-4DD7-8B49-4773AB7C7333}" presName="parentLeftMargin" presStyleLbl="node1" presStyleIdx="1" presStyleCnt="5"/>
      <dgm:spPr/>
    </dgm:pt>
    <dgm:pt modelId="{8FA015C6-1595-4527-B295-128F4CB1489C}" type="pres">
      <dgm:prSet presAssocID="{8F229C7C-8862-4DD7-8B49-4773AB7C733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6CD9629-DA15-422B-898C-28759D6F691D}" type="pres">
      <dgm:prSet presAssocID="{8F229C7C-8862-4DD7-8B49-4773AB7C7333}" presName="negativeSpace" presStyleCnt="0"/>
      <dgm:spPr/>
    </dgm:pt>
    <dgm:pt modelId="{FC5F63A8-2EEB-4B9F-879B-306CDC128089}" type="pres">
      <dgm:prSet presAssocID="{8F229C7C-8862-4DD7-8B49-4773AB7C7333}" presName="childText" presStyleLbl="conFgAcc1" presStyleIdx="2" presStyleCnt="5">
        <dgm:presLayoutVars>
          <dgm:bulletEnabled val="1"/>
        </dgm:presLayoutVars>
      </dgm:prSet>
      <dgm:spPr/>
    </dgm:pt>
    <dgm:pt modelId="{4373A7B9-73A7-4445-944E-DBA064B5C583}" type="pres">
      <dgm:prSet presAssocID="{341C29E5-8FEC-49A5-9E65-3443D87F4F17}" presName="spaceBetweenRectangles" presStyleCnt="0"/>
      <dgm:spPr/>
    </dgm:pt>
    <dgm:pt modelId="{1F05F615-F2EF-471F-B8BA-2E3842A52193}" type="pres">
      <dgm:prSet presAssocID="{C67B60A4-0DCA-4D51-A9AC-EB7E7440E90C}" presName="parentLin" presStyleCnt="0"/>
      <dgm:spPr/>
    </dgm:pt>
    <dgm:pt modelId="{5A49EC9A-ADD0-4F73-8AC2-9DE9B61FC801}" type="pres">
      <dgm:prSet presAssocID="{C67B60A4-0DCA-4D51-A9AC-EB7E7440E90C}" presName="parentLeftMargin" presStyleLbl="node1" presStyleIdx="2" presStyleCnt="5"/>
      <dgm:spPr/>
    </dgm:pt>
    <dgm:pt modelId="{3CA5A2C3-9D8E-442F-9989-276D06C9EA08}" type="pres">
      <dgm:prSet presAssocID="{C67B60A4-0DCA-4D51-A9AC-EB7E7440E90C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71254D5-4905-4617-B73D-836E44143742}" type="pres">
      <dgm:prSet presAssocID="{C67B60A4-0DCA-4D51-A9AC-EB7E7440E90C}" presName="negativeSpace" presStyleCnt="0"/>
      <dgm:spPr/>
    </dgm:pt>
    <dgm:pt modelId="{6EFCAC6A-AD65-4DE1-90C8-8974C45E505D}" type="pres">
      <dgm:prSet presAssocID="{C67B60A4-0DCA-4D51-A9AC-EB7E7440E90C}" presName="childText" presStyleLbl="conFgAcc1" presStyleIdx="3" presStyleCnt="5">
        <dgm:presLayoutVars>
          <dgm:bulletEnabled val="1"/>
        </dgm:presLayoutVars>
      </dgm:prSet>
      <dgm:spPr/>
    </dgm:pt>
    <dgm:pt modelId="{E0AE0CC7-5805-467F-B414-7A480687BC40}" type="pres">
      <dgm:prSet presAssocID="{A85DE1D1-2CED-4A00-AA1A-9D4A3B4FD96E}" presName="spaceBetweenRectangles" presStyleCnt="0"/>
      <dgm:spPr/>
    </dgm:pt>
    <dgm:pt modelId="{11DF6CF8-FC61-45C8-9A45-758E9089E828}" type="pres">
      <dgm:prSet presAssocID="{0B6B03D2-F9F2-47F2-B2E0-B45A514BCBA8}" presName="parentLin" presStyleCnt="0"/>
      <dgm:spPr/>
    </dgm:pt>
    <dgm:pt modelId="{3EDD4911-F6EE-4C75-ACF3-A8963A6512F0}" type="pres">
      <dgm:prSet presAssocID="{0B6B03D2-F9F2-47F2-B2E0-B45A514BCBA8}" presName="parentLeftMargin" presStyleLbl="node1" presStyleIdx="3" presStyleCnt="5"/>
      <dgm:spPr/>
    </dgm:pt>
    <dgm:pt modelId="{768CA5BA-FA0F-4BC8-BB89-3665144D8C18}" type="pres">
      <dgm:prSet presAssocID="{0B6B03D2-F9F2-47F2-B2E0-B45A514BCBA8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6620B07-B070-4C65-8456-0B9F65F75EB8}" type="pres">
      <dgm:prSet presAssocID="{0B6B03D2-F9F2-47F2-B2E0-B45A514BCBA8}" presName="negativeSpace" presStyleCnt="0"/>
      <dgm:spPr/>
    </dgm:pt>
    <dgm:pt modelId="{027B48B5-292B-47E3-A8DC-EAE6D16103C3}" type="pres">
      <dgm:prSet presAssocID="{0B6B03D2-F9F2-47F2-B2E0-B45A514BCBA8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61B25F04-79D9-4017-81B2-7F5DBD3B591A}" srcId="{0B6B03D2-F9F2-47F2-B2E0-B45A514BCBA8}" destId="{3D29A0D1-EF0D-4746-A08F-D95C42F3756A}" srcOrd="0" destOrd="0" parTransId="{FD935330-93D9-42E4-889C-3F37C2A3CACD}" sibTransId="{8D1B04DC-E321-42A0-86F1-9CE93BABF14E}"/>
    <dgm:cxn modelId="{A003BD13-51BD-44CD-8E26-90084A929B95}" type="presOf" srcId="{55086758-9A05-4CBD-BA24-6903D5DE789B}" destId="{CF6FF226-4046-475B-BA5D-AC8428108E94}" srcOrd="1" destOrd="0" presId="urn:microsoft.com/office/officeart/2005/8/layout/list1"/>
    <dgm:cxn modelId="{B87FEF20-A079-4A6D-A6ED-C69EA680025F}" srcId="{ADD4BAEE-6F86-4403-866E-D554D06983EC}" destId="{8F229C7C-8862-4DD7-8B49-4773AB7C7333}" srcOrd="2" destOrd="0" parTransId="{124A46C5-F9E5-4FBD-A3AD-EA03957B4AE1}" sibTransId="{341C29E5-8FEC-49A5-9E65-3443D87F4F17}"/>
    <dgm:cxn modelId="{EAC7B02C-08A6-41B1-8BE1-ACE49F1D8942}" srcId="{ADD4BAEE-6F86-4403-866E-D554D06983EC}" destId="{C67B60A4-0DCA-4D51-A9AC-EB7E7440E90C}" srcOrd="3" destOrd="0" parTransId="{C981AB29-C141-4AD2-9A57-7FF7D8DFAA6B}" sibTransId="{A85DE1D1-2CED-4A00-AA1A-9D4A3B4FD96E}"/>
    <dgm:cxn modelId="{E7FBD951-A3B6-414A-9B4A-B24BB78B7551}" type="presOf" srcId="{ADD4BAEE-6F86-4403-866E-D554D06983EC}" destId="{29BA9B95-12D2-49B6-9537-386C1B3AE468}" srcOrd="0" destOrd="0" presId="urn:microsoft.com/office/officeart/2005/8/layout/list1"/>
    <dgm:cxn modelId="{3FEE6652-49A5-4BDC-A9D5-E4E3069CAB4E}" type="presOf" srcId="{0B6B03D2-F9F2-47F2-B2E0-B45A514BCBA8}" destId="{768CA5BA-FA0F-4BC8-BB89-3665144D8C18}" srcOrd="1" destOrd="0" presId="urn:microsoft.com/office/officeart/2005/8/layout/list1"/>
    <dgm:cxn modelId="{C04AC975-D919-49D6-A5EE-6DC2227AF0B2}" type="presOf" srcId="{0B6B03D2-F9F2-47F2-B2E0-B45A514BCBA8}" destId="{3EDD4911-F6EE-4C75-ACF3-A8963A6512F0}" srcOrd="0" destOrd="0" presId="urn:microsoft.com/office/officeart/2005/8/layout/list1"/>
    <dgm:cxn modelId="{98C2645A-EE5B-4F78-8EB8-EA8E20B2F251}" type="presOf" srcId="{C67B60A4-0DCA-4D51-A9AC-EB7E7440E90C}" destId="{5A49EC9A-ADD0-4F73-8AC2-9DE9B61FC801}" srcOrd="0" destOrd="0" presId="urn:microsoft.com/office/officeart/2005/8/layout/list1"/>
    <dgm:cxn modelId="{0D6BAD5A-DA4F-4AFF-BD27-184CC65382DB}" type="presOf" srcId="{468C805B-0919-42C1-9442-DE03EF6BA32A}" destId="{027B48B5-292B-47E3-A8DC-EAE6D16103C3}" srcOrd="0" destOrd="1" presId="urn:microsoft.com/office/officeart/2005/8/layout/list1"/>
    <dgm:cxn modelId="{BD84B382-F910-499E-BBA5-652083CF9B92}" type="presOf" srcId="{3D29A0D1-EF0D-4746-A08F-D95C42F3756A}" destId="{027B48B5-292B-47E3-A8DC-EAE6D16103C3}" srcOrd="0" destOrd="0" presId="urn:microsoft.com/office/officeart/2005/8/layout/list1"/>
    <dgm:cxn modelId="{142C1D90-63F8-4697-8D79-7174737F80EE}" type="presOf" srcId="{C67B60A4-0DCA-4D51-A9AC-EB7E7440E90C}" destId="{3CA5A2C3-9D8E-442F-9989-276D06C9EA08}" srcOrd="1" destOrd="0" presId="urn:microsoft.com/office/officeart/2005/8/layout/list1"/>
    <dgm:cxn modelId="{62DC53AD-D8CC-4420-8CFA-01BBAF8F32E5}" type="presOf" srcId="{8F229C7C-8862-4DD7-8B49-4773AB7C7333}" destId="{663697CD-A63F-41ED-9905-86AD487B173D}" srcOrd="0" destOrd="0" presId="urn:microsoft.com/office/officeart/2005/8/layout/list1"/>
    <dgm:cxn modelId="{4D9EECB6-4183-4696-A9FD-3B637D96C59F}" srcId="{ADD4BAEE-6F86-4403-866E-D554D06983EC}" destId="{0B6B03D2-F9F2-47F2-B2E0-B45A514BCBA8}" srcOrd="4" destOrd="0" parTransId="{0237CA46-E875-4A1D-8D2C-1B2FC2FCB8DB}" sibTransId="{2E9A7DFD-8E96-4C04-B3AB-FEA1A04D1EFF}"/>
    <dgm:cxn modelId="{B75690C9-C0C2-45DD-B296-CB275E03B37C}" type="presOf" srcId="{8F229C7C-8862-4DD7-8B49-4773AB7C7333}" destId="{8FA015C6-1595-4527-B295-128F4CB1489C}" srcOrd="1" destOrd="0" presId="urn:microsoft.com/office/officeart/2005/8/layout/list1"/>
    <dgm:cxn modelId="{78B0EBCB-5E09-4913-91CB-FD05ACF9A1F7}" type="presOf" srcId="{E8123164-74FE-469B-848C-502C6FDD6BDE}" destId="{45A0BBA9-10A0-49B3-A94A-8F0CCE798556}" srcOrd="0" destOrd="0" presId="urn:microsoft.com/office/officeart/2005/8/layout/list1"/>
    <dgm:cxn modelId="{ED0DB0D3-EA98-4F0A-87F5-29AEE5623ED5}" srcId="{ADD4BAEE-6F86-4403-866E-D554D06983EC}" destId="{E8123164-74FE-469B-848C-502C6FDD6BDE}" srcOrd="0" destOrd="0" parTransId="{E99BA6A2-F110-4C7D-8EFF-E5FBCFCC075C}" sibTransId="{48ABE467-CA71-41A9-9CE6-FCF3E5A685AB}"/>
    <dgm:cxn modelId="{71D1BDDC-3B3B-4FFD-AF35-1458849EAEA2}" type="presOf" srcId="{55086758-9A05-4CBD-BA24-6903D5DE789B}" destId="{A5C66F4D-17E2-4A59-A91A-955B6E8F8D34}" srcOrd="0" destOrd="0" presId="urn:microsoft.com/office/officeart/2005/8/layout/list1"/>
    <dgm:cxn modelId="{3DD338E1-75FD-46A9-B7AB-0C8392EF309D}" srcId="{0B6B03D2-F9F2-47F2-B2E0-B45A514BCBA8}" destId="{468C805B-0919-42C1-9442-DE03EF6BA32A}" srcOrd="1" destOrd="0" parTransId="{C16B6BE1-D77E-466B-A095-395CC41E60B1}" sibTransId="{271295EF-6D13-407F-83EF-43B55603E616}"/>
    <dgm:cxn modelId="{94B08DEA-25ED-47B8-8D87-B9E24F854372}" srcId="{ADD4BAEE-6F86-4403-866E-D554D06983EC}" destId="{55086758-9A05-4CBD-BA24-6903D5DE789B}" srcOrd="1" destOrd="0" parTransId="{34419ED5-4DAB-41B1-A934-F6645DE5E874}" sibTransId="{CCD659B1-DC75-4D81-A2F3-4C815C0F4EC7}"/>
    <dgm:cxn modelId="{415CC8F0-176F-4BDD-BC27-7918C6BF87BF}" type="presOf" srcId="{E8123164-74FE-469B-848C-502C6FDD6BDE}" destId="{F6FD2085-FBC8-4174-AA38-6F94065317AE}" srcOrd="1" destOrd="0" presId="urn:microsoft.com/office/officeart/2005/8/layout/list1"/>
    <dgm:cxn modelId="{B5C1DA20-C57C-43DD-9613-F3223D791DC4}" type="presParOf" srcId="{29BA9B95-12D2-49B6-9537-386C1B3AE468}" destId="{A4AF2592-2F80-476B-A792-4ECE4A15B40A}" srcOrd="0" destOrd="0" presId="urn:microsoft.com/office/officeart/2005/8/layout/list1"/>
    <dgm:cxn modelId="{EC4D9144-470A-4E2F-BC8A-8510767ED69A}" type="presParOf" srcId="{A4AF2592-2F80-476B-A792-4ECE4A15B40A}" destId="{45A0BBA9-10A0-49B3-A94A-8F0CCE798556}" srcOrd="0" destOrd="0" presId="urn:microsoft.com/office/officeart/2005/8/layout/list1"/>
    <dgm:cxn modelId="{BEA8D741-BA9F-4B31-BE7A-5A08E8C5B6C5}" type="presParOf" srcId="{A4AF2592-2F80-476B-A792-4ECE4A15B40A}" destId="{F6FD2085-FBC8-4174-AA38-6F94065317AE}" srcOrd="1" destOrd="0" presId="urn:microsoft.com/office/officeart/2005/8/layout/list1"/>
    <dgm:cxn modelId="{81D57E5D-DBBF-403E-BF88-CDD8DFAAC86F}" type="presParOf" srcId="{29BA9B95-12D2-49B6-9537-386C1B3AE468}" destId="{351D3B73-4EF6-4429-93D3-392F1A70B378}" srcOrd="1" destOrd="0" presId="urn:microsoft.com/office/officeart/2005/8/layout/list1"/>
    <dgm:cxn modelId="{FA5A52ED-25B7-4F9B-93AA-C4BAACF002CE}" type="presParOf" srcId="{29BA9B95-12D2-49B6-9537-386C1B3AE468}" destId="{1FB3536B-F332-4738-B11C-6E0BF43EE1E3}" srcOrd="2" destOrd="0" presId="urn:microsoft.com/office/officeart/2005/8/layout/list1"/>
    <dgm:cxn modelId="{0F820458-A210-4C21-B35C-FCA3D11F4DC0}" type="presParOf" srcId="{29BA9B95-12D2-49B6-9537-386C1B3AE468}" destId="{CF3F1EA9-70E0-4654-A62E-6CFD9BDEF4A3}" srcOrd="3" destOrd="0" presId="urn:microsoft.com/office/officeart/2005/8/layout/list1"/>
    <dgm:cxn modelId="{593AEBCC-76B8-4156-83A7-F2E5947C8EA6}" type="presParOf" srcId="{29BA9B95-12D2-49B6-9537-386C1B3AE468}" destId="{51B90FE8-7DC9-4905-9A97-378D01DA2B26}" srcOrd="4" destOrd="0" presId="urn:microsoft.com/office/officeart/2005/8/layout/list1"/>
    <dgm:cxn modelId="{7694D26A-7E08-48B7-8262-C60EA289E96C}" type="presParOf" srcId="{51B90FE8-7DC9-4905-9A97-378D01DA2B26}" destId="{A5C66F4D-17E2-4A59-A91A-955B6E8F8D34}" srcOrd="0" destOrd="0" presId="urn:microsoft.com/office/officeart/2005/8/layout/list1"/>
    <dgm:cxn modelId="{48A9818A-F0F7-458C-A8EF-CF459092387E}" type="presParOf" srcId="{51B90FE8-7DC9-4905-9A97-378D01DA2B26}" destId="{CF6FF226-4046-475B-BA5D-AC8428108E94}" srcOrd="1" destOrd="0" presId="urn:microsoft.com/office/officeart/2005/8/layout/list1"/>
    <dgm:cxn modelId="{F12520E9-CF3B-456E-954B-C0722B5950A6}" type="presParOf" srcId="{29BA9B95-12D2-49B6-9537-386C1B3AE468}" destId="{9FC08E0C-1D40-4CC5-B184-3CA67B37FBBC}" srcOrd="5" destOrd="0" presId="urn:microsoft.com/office/officeart/2005/8/layout/list1"/>
    <dgm:cxn modelId="{68D5E504-AE70-4D6F-A024-7738ED7E1119}" type="presParOf" srcId="{29BA9B95-12D2-49B6-9537-386C1B3AE468}" destId="{F6299D14-B236-4336-9F55-01401A5BECF6}" srcOrd="6" destOrd="0" presId="urn:microsoft.com/office/officeart/2005/8/layout/list1"/>
    <dgm:cxn modelId="{81F8AC80-26B6-4F16-86A9-E2DEB756BCC6}" type="presParOf" srcId="{29BA9B95-12D2-49B6-9537-386C1B3AE468}" destId="{3A5A4227-5E08-4D97-B8A1-FC4F4E363AE7}" srcOrd="7" destOrd="0" presId="urn:microsoft.com/office/officeart/2005/8/layout/list1"/>
    <dgm:cxn modelId="{FAB5966A-1473-44D5-A74C-A2FBAD16347F}" type="presParOf" srcId="{29BA9B95-12D2-49B6-9537-386C1B3AE468}" destId="{E3E2A40A-8A70-4C93-8760-6622D4284682}" srcOrd="8" destOrd="0" presId="urn:microsoft.com/office/officeart/2005/8/layout/list1"/>
    <dgm:cxn modelId="{CCB84530-F769-429F-9BAE-E825B6C1DED4}" type="presParOf" srcId="{E3E2A40A-8A70-4C93-8760-6622D4284682}" destId="{663697CD-A63F-41ED-9905-86AD487B173D}" srcOrd="0" destOrd="0" presId="urn:microsoft.com/office/officeart/2005/8/layout/list1"/>
    <dgm:cxn modelId="{1A1E7D86-39B6-4F7C-BB14-B07A25C3C8A9}" type="presParOf" srcId="{E3E2A40A-8A70-4C93-8760-6622D4284682}" destId="{8FA015C6-1595-4527-B295-128F4CB1489C}" srcOrd="1" destOrd="0" presId="urn:microsoft.com/office/officeart/2005/8/layout/list1"/>
    <dgm:cxn modelId="{4FF8C928-1532-452E-953B-BFBAF9C060B1}" type="presParOf" srcId="{29BA9B95-12D2-49B6-9537-386C1B3AE468}" destId="{26CD9629-DA15-422B-898C-28759D6F691D}" srcOrd="9" destOrd="0" presId="urn:microsoft.com/office/officeart/2005/8/layout/list1"/>
    <dgm:cxn modelId="{999A2681-1882-4B61-9E25-A00B649F71FF}" type="presParOf" srcId="{29BA9B95-12D2-49B6-9537-386C1B3AE468}" destId="{FC5F63A8-2EEB-4B9F-879B-306CDC128089}" srcOrd="10" destOrd="0" presId="urn:microsoft.com/office/officeart/2005/8/layout/list1"/>
    <dgm:cxn modelId="{FF19B31E-9D2B-41EA-A277-6A31F1010E32}" type="presParOf" srcId="{29BA9B95-12D2-49B6-9537-386C1B3AE468}" destId="{4373A7B9-73A7-4445-944E-DBA064B5C583}" srcOrd="11" destOrd="0" presId="urn:microsoft.com/office/officeart/2005/8/layout/list1"/>
    <dgm:cxn modelId="{B3E7FF22-8F6C-4311-A89B-E2475B0B5739}" type="presParOf" srcId="{29BA9B95-12D2-49B6-9537-386C1B3AE468}" destId="{1F05F615-F2EF-471F-B8BA-2E3842A52193}" srcOrd="12" destOrd="0" presId="urn:microsoft.com/office/officeart/2005/8/layout/list1"/>
    <dgm:cxn modelId="{632FFF95-0DAA-4315-B35D-847176A54820}" type="presParOf" srcId="{1F05F615-F2EF-471F-B8BA-2E3842A52193}" destId="{5A49EC9A-ADD0-4F73-8AC2-9DE9B61FC801}" srcOrd="0" destOrd="0" presId="urn:microsoft.com/office/officeart/2005/8/layout/list1"/>
    <dgm:cxn modelId="{42B7BD3D-3AE0-425D-9DCB-ECF9E2B90E82}" type="presParOf" srcId="{1F05F615-F2EF-471F-B8BA-2E3842A52193}" destId="{3CA5A2C3-9D8E-442F-9989-276D06C9EA08}" srcOrd="1" destOrd="0" presId="urn:microsoft.com/office/officeart/2005/8/layout/list1"/>
    <dgm:cxn modelId="{F00903C2-AC18-4EDA-B8AF-696024678A1F}" type="presParOf" srcId="{29BA9B95-12D2-49B6-9537-386C1B3AE468}" destId="{E71254D5-4905-4617-B73D-836E44143742}" srcOrd="13" destOrd="0" presId="urn:microsoft.com/office/officeart/2005/8/layout/list1"/>
    <dgm:cxn modelId="{8E4437CF-C13C-4CE7-A8FE-CEF7724473CC}" type="presParOf" srcId="{29BA9B95-12D2-49B6-9537-386C1B3AE468}" destId="{6EFCAC6A-AD65-4DE1-90C8-8974C45E505D}" srcOrd="14" destOrd="0" presId="urn:microsoft.com/office/officeart/2005/8/layout/list1"/>
    <dgm:cxn modelId="{701A52CD-A587-4D52-934A-99C257029CC5}" type="presParOf" srcId="{29BA9B95-12D2-49B6-9537-386C1B3AE468}" destId="{E0AE0CC7-5805-467F-B414-7A480687BC40}" srcOrd="15" destOrd="0" presId="urn:microsoft.com/office/officeart/2005/8/layout/list1"/>
    <dgm:cxn modelId="{E837DB5E-1370-4D10-8923-86B52BF89C47}" type="presParOf" srcId="{29BA9B95-12D2-49B6-9537-386C1B3AE468}" destId="{11DF6CF8-FC61-45C8-9A45-758E9089E828}" srcOrd="16" destOrd="0" presId="urn:microsoft.com/office/officeart/2005/8/layout/list1"/>
    <dgm:cxn modelId="{9761FA66-9582-4489-8C9F-7B838D8B7D0E}" type="presParOf" srcId="{11DF6CF8-FC61-45C8-9A45-758E9089E828}" destId="{3EDD4911-F6EE-4C75-ACF3-A8963A6512F0}" srcOrd="0" destOrd="0" presId="urn:microsoft.com/office/officeart/2005/8/layout/list1"/>
    <dgm:cxn modelId="{71DDF514-2FDC-4DE5-9DFE-C3A9DC4E0BA0}" type="presParOf" srcId="{11DF6CF8-FC61-45C8-9A45-758E9089E828}" destId="{768CA5BA-FA0F-4BC8-BB89-3665144D8C18}" srcOrd="1" destOrd="0" presId="urn:microsoft.com/office/officeart/2005/8/layout/list1"/>
    <dgm:cxn modelId="{759331AE-6A83-416A-B9D6-1A87D9CCD64D}" type="presParOf" srcId="{29BA9B95-12D2-49B6-9537-386C1B3AE468}" destId="{E6620B07-B070-4C65-8456-0B9F65F75EB8}" srcOrd="17" destOrd="0" presId="urn:microsoft.com/office/officeart/2005/8/layout/list1"/>
    <dgm:cxn modelId="{A4D2B730-38A0-4927-B673-3AF2FD1E8721}" type="presParOf" srcId="{29BA9B95-12D2-49B6-9537-386C1B3AE468}" destId="{027B48B5-292B-47E3-A8DC-EAE6D16103C3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342500-75FC-4AEA-84DD-10572AC475C0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68F871F-3804-4084-97B8-A3F7D92DBDE5}">
      <dgm:prSet/>
      <dgm:spPr/>
      <dgm:t>
        <a:bodyPr/>
        <a:lstStyle/>
        <a:p>
          <a:r>
            <a:rPr lang="en-US"/>
            <a:t>Data is one of the main limitation.</a:t>
          </a:r>
        </a:p>
      </dgm:t>
    </dgm:pt>
    <dgm:pt modelId="{59D1E31C-6EC8-4238-8896-DE9F849A3419}" type="parTrans" cxnId="{EC1079BB-F41F-4F8E-AD18-B83A5EF2BD97}">
      <dgm:prSet/>
      <dgm:spPr/>
      <dgm:t>
        <a:bodyPr/>
        <a:lstStyle/>
        <a:p>
          <a:endParaRPr lang="en-US"/>
        </a:p>
      </dgm:t>
    </dgm:pt>
    <dgm:pt modelId="{46222A10-357F-48CC-A6B2-4037D9010B1B}" type="sibTrans" cxnId="{EC1079BB-F41F-4F8E-AD18-B83A5EF2BD97}">
      <dgm:prSet/>
      <dgm:spPr/>
      <dgm:t>
        <a:bodyPr/>
        <a:lstStyle/>
        <a:p>
          <a:endParaRPr lang="en-US"/>
        </a:p>
      </dgm:t>
    </dgm:pt>
    <dgm:pt modelId="{25506A77-4278-4D80-8F1B-7B327EB9C28E}">
      <dgm:prSet/>
      <dgm:spPr/>
      <dgm:t>
        <a:bodyPr/>
        <a:lstStyle/>
        <a:p>
          <a:r>
            <a:rPr lang="en-US"/>
            <a:t>We have access to the files of only 9 classes of Malware.</a:t>
          </a:r>
        </a:p>
      </dgm:t>
    </dgm:pt>
    <dgm:pt modelId="{BE23EC08-BE8D-4316-9BAC-8D1AFF6260A0}" type="parTrans" cxnId="{14299DD7-6566-4159-94E9-7D1B1F5F865F}">
      <dgm:prSet/>
      <dgm:spPr/>
      <dgm:t>
        <a:bodyPr/>
        <a:lstStyle/>
        <a:p>
          <a:endParaRPr lang="en-US"/>
        </a:p>
      </dgm:t>
    </dgm:pt>
    <dgm:pt modelId="{8E7FCE6E-DA16-458F-8E9B-DE05944BA6A2}" type="sibTrans" cxnId="{14299DD7-6566-4159-94E9-7D1B1F5F865F}">
      <dgm:prSet/>
      <dgm:spPr/>
      <dgm:t>
        <a:bodyPr/>
        <a:lstStyle/>
        <a:p>
          <a:endParaRPr lang="en-US"/>
        </a:p>
      </dgm:t>
    </dgm:pt>
    <dgm:pt modelId="{36D5F124-C6D5-4B00-ABC9-68030D311FA0}">
      <dgm:prSet/>
      <dgm:spPr/>
      <dgm:t>
        <a:bodyPr/>
        <a:lstStyle/>
        <a:p>
          <a:r>
            <a:rPr lang="en-US"/>
            <a:t>We can extend the model to more than the 9 above-mentioned classes once we have access to data.</a:t>
          </a:r>
        </a:p>
      </dgm:t>
    </dgm:pt>
    <dgm:pt modelId="{726F6FE0-52E4-4F00-A531-3D08203BE7E5}" type="parTrans" cxnId="{A15D273D-1453-4654-8D97-AB88846B0FE3}">
      <dgm:prSet/>
      <dgm:spPr/>
      <dgm:t>
        <a:bodyPr/>
        <a:lstStyle/>
        <a:p>
          <a:endParaRPr lang="en-US"/>
        </a:p>
      </dgm:t>
    </dgm:pt>
    <dgm:pt modelId="{64D4EBA9-66D4-440E-9C6A-B79BFE9AAA7C}" type="sibTrans" cxnId="{A15D273D-1453-4654-8D97-AB88846B0FE3}">
      <dgm:prSet/>
      <dgm:spPr/>
      <dgm:t>
        <a:bodyPr/>
        <a:lstStyle/>
        <a:p>
          <a:endParaRPr lang="en-US"/>
        </a:p>
      </dgm:t>
    </dgm:pt>
    <dgm:pt modelId="{85015688-DD0D-4C3B-B346-69087538ACC9}" type="pres">
      <dgm:prSet presAssocID="{06342500-75FC-4AEA-84DD-10572AC475C0}" presName="vert0" presStyleCnt="0">
        <dgm:presLayoutVars>
          <dgm:dir/>
          <dgm:animOne val="branch"/>
          <dgm:animLvl val="lvl"/>
        </dgm:presLayoutVars>
      </dgm:prSet>
      <dgm:spPr/>
    </dgm:pt>
    <dgm:pt modelId="{A71397E6-E3A4-4742-A3CD-1EB97571653C}" type="pres">
      <dgm:prSet presAssocID="{C68F871F-3804-4084-97B8-A3F7D92DBDE5}" presName="thickLine" presStyleLbl="alignNode1" presStyleIdx="0" presStyleCnt="3"/>
      <dgm:spPr/>
    </dgm:pt>
    <dgm:pt modelId="{633317C3-071E-4964-8764-30C4A9599C72}" type="pres">
      <dgm:prSet presAssocID="{C68F871F-3804-4084-97B8-A3F7D92DBDE5}" presName="horz1" presStyleCnt="0"/>
      <dgm:spPr/>
    </dgm:pt>
    <dgm:pt modelId="{F9433F23-7983-488A-9EFF-4112CFD8C39D}" type="pres">
      <dgm:prSet presAssocID="{C68F871F-3804-4084-97B8-A3F7D92DBDE5}" presName="tx1" presStyleLbl="revTx" presStyleIdx="0" presStyleCnt="3"/>
      <dgm:spPr/>
    </dgm:pt>
    <dgm:pt modelId="{1C04A655-E4EF-42D1-AE95-4D2609F4C703}" type="pres">
      <dgm:prSet presAssocID="{C68F871F-3804-4084-97B8-A3F7D92DBDE5}" presName="vert1" presStyleCnt="0"/>
      <dgm:spPr/>
    </dgm:pt>
    <dgm:pt modelId="{E82E0C6E-B9AA-4FC8-BEA2-0890C2741D93}" type="pres">
      <dgm:prSet presAssocID="{25506A77-4278-4D80-8F1B-7B327EB9C28E}" presName="thickLine" presStyleLbl="alignNode1" presStyleIdx="1" presStyleCnt="3"/>
      <dgm:spPr/>
    </dgm:pt>
    <dgm:pt modelId="{284A65DF-4B10-4F79-9825-C5250D3AB9F8}" type="pres">
      <dgm:prSet presAssocID="{25506A77-4278-4D80-8F1B-7B327EB9C28E}" presName="horz1" presStyleCnt="0"/>
      <dgm:spPr/>
    </dgm:pt>
    <dgm:pt modelId="{422F9D37-A1DF-4D7B-849C-0CA08F849637}" type="pres">
      <dgm:prSet presAssocID="{25506A77-4278-4D80-8F1B-7B327EB9C28E}" presName="tx1" presStyleLbl="revTx" presStyleIdx="1" presStyleCnt="3"/>
      <dgm:spPr/>
    </dgm:pt>
    <dgm:pt modelId="{65DE356A-8BA5-4D04-A0F9-62442F341F4F}" type="pres">
      <dgm:prSet presAssocID="{25506A77-4278-4D80-8F1B-7B327EB9C28E}" presName="vert1" presStyleCnt="0"/>
      <dgm:spPr/>
    </dgm:pt>
    <dgm:pt modelId="{B127760A-7427-412D-BE60-D77C0EE875F6}" type="pres">
      <dgm:prSet presAssocID="{36D5F124-C6D5-4B00-ABC9-68030D311FA0}" presName="thickLine" presStyleLbl="alignNode1" presStyleIdx="2" presStyleCnt="3"/>
      <dgm:spPr/>
    </dgm:pt>
    <dgm:pt modelId="{5D59CA5E-B5F8-44AC-B4FC-BCC29BD6B4E5}" type="pres">
      <dgm:prSet presAssocID="{36D5F124-C6D5-4B00-ABC9-68030D311FA0}" presName="horz1" presStyleCnt="0"/>
      <dgm:spPr/>
    </dgm:pt>
    <dgm:pt modelId="{22D41653-B23B-41A8-9DE2-1E1347776950}" type="pres">
      <dgm:prSet presAssocID="{36D5F124-C6D5-4B00-ABC9-68030D311FA0}" presName="tx1" presStyleLbl="revTx" presStyleIdx="2" presStyleCnt="3"/>
      <dgm:spPr/>
    </dgm:pt>
    <dgm:pt modelId="{969C6AF4-0FC4-4F03-A4B2-1AC648C8CB81}" type="pres">
      <dgm:prSet presAssocID="{36D5F124-C6D5-4B00-ABC9-68030D311FA0}" presName="vert1" presStyleCnt="0"/>
      <dgm:spPr/>
    </dgm:pt>
  </dgm:ptLst>
  <dgm:cxnLst>
    <dgm:cxn modelId="{A15D273D-1453-4654-8D97-AB88846B0FE3}" srcId="{06342500-75FC-4AEA-84DD-10572AC475C0}" destId="{36D5F124-C6D5-4B00-ABC9-68030D311FA0}" srcOrd="2" destOrd="0" parTransId="{726F6FE0-52E4-4F00-A531-3D08203BE7E5}" sibTransId="{64D4EBA9-66D4-440E-9C6A-B79BFE9AAA7C}"/>
    <dgm:cxn modelId="{E854984D-70A5-4F22-BFE9-EC7F9BF2E00D}" type="presOf" srcId="{25506A77-4278-4D80-8F1B-7B327EB9C28E}" destId="{422F9D37-A1DF-4D7B-849C-0CA08F849637}" srcOrd="0" destOrd="0" presId="urn:microsoft.com/office/officeart/2008/layout/LinedList"/>
    <dgm:cxn modelId="{4F6CD386-28E7-4369-89B0-1E1D9C008956}" type="presOf" srcId="{C68F871F-3804-4084-97B8-A3F7D92DBDE5}" destId="{F9433F23-7983-488A-9EFF-4112CFD8C39D}" srcOrd="0" destOrd="0" presId="urn:microsoft.com/office/officeart/2008/layout/LinedList"/>
    <dgm:cxn modelId="{A8E1128D-BA1F-4756-8046-1F3F2EB860F1}" type="presOf" srcId="{36D5F124-C6D5-4B00-ABC9-68030D311FA0}" destId="{22D41653-B23B-41A8-9DE2-1E1347776950}" srcOrd="0" destOrd="0" presId="urn:microsoft.com/office/officeart/2008/layout/LinedList"/>
    <dgm:cxn modelId="{EC1079BB-F41F-4F8E-AD18-B83A5EF2BD97}" srcId="{06342500-75FC-4AEA-84DD-10572AC475C0}" destId="{C68F871F-3804-4084-97B8-A3F7D92DBDE5}" srcOrd="0" destOrd="0" parTransId="{59D1E31C-6EC8-4238-8896-DE9F849A3419}" sibTransId="{46222A10-357F-48CC-A6B2-4037D9010B1B}"/>
    <dgm:cxn modelId="{14299DD7-6566-4159-94E9-7D1B1F5F865F}" srcId="{06342500-75FC-4AEA-84DD-10572AC475C0}" destId="{25506A77-4278-4D80-8F1B-7B327EB9C28E}" srcOrd="1" destOrd="0" parTransId="{BE23EC08-BE8D-4316-9BAC-8D1AFF6260A0}" sibTransId="{8E7FCE6E-DA16-458F-8E9B-DE05944BA6A2}"/>
    <dgm:cxn modelId="{F2F23FDD-50E8-477A-B401-91DF9D76E72B}" type="presOf" srcId="{06342500-75FC-4AEA-84DD-10572AC475C0}" destId="{85015688-DD0D-4C3B-B346-69087538ACC9}" srcOrd="0" destOrd="0" presId="urn:microsoft.com/office/officeart/2008/layout/LinedList"/>
    <dgm:cxn modelId="{9301A94B-C90A-4FF8-BA55-E61DE20A7764}" type="presParOf" srcId="{85015688-DD0D-4C3B-B346-69087538ACC9}" destId="{A71397E6-E3A4-4742-A3CD-1EB97571653C}" srcOrd="0" destOrd="0" presId="urn:microsoft.com/office/officeart/2008/layout/LinedList"/>
    <dgm:cxn modelId="{C569417C-7B46-4185-83C6-35B498E500E3}" type="presParOf" srcId="{85015688-DD0D-4C3B-B346-69087538ACC9}" destId="{633317C3-071E-4964-8764-30C4A9599C72}" srcOrd="1" destOrd="0" presId="urn:microsoft.com/office/officeart/2008/layout/LinedList"/>
    <dgm:cxn modelId="{8A84368E-4D30-4F19-99B0-87F945ADE820}" type="presParOf" srcId="{633317C3-071E-4964-8764-30C4A9599C72}" destId="{F9433F23-7983-488A-9EFF-4112CFD8C39D}" srcOrd="0" destOrd="0" presId="urn:microsoft.com/office/officeart/2008/layout/LinedList"/>
    <dgm:cxn modelId="{465C1817-666F-44CC-B377-DBD14BC1E43F}" type="presParOf" srcId="{633317C3-071E-4964-8764-30C4A9599C72}" destId="{1C04A655-E4EF-42D1-AE95-4D2609F4C703}" srcOrd="1" destOrd="0" presId="urn:microsoft.com/office/officeart/2008/layout/LinedList"/>
    <dgm:cxn modelId="{22278FE7-3C48-408C-94A6-C58C09264EA6}" type="presParOf" srcId="{85015688-DD0D-4C3B-B346-69087538ACC9}" destId="{E82E0C6E-B9AA-4FC8-BEA2-0890C2741D93}" srcOrd="2" destOrd="0" presId="urn:microsoft.com/office/officeart/2008/layout/LinedList"/>
    <dgm:cxn modelId="{A54001FA-95E8-40F0-87C9-CE06D093B42D}" type="presParOf" srcId="{85015688-DD0D-4C3B-B346-69087538ACC9}" destId="{284A65DF-4B10-4F79-9825-C5250D3AB9F8}" srcOrd="3" destOrd="0" presId="urn:microsoft.com/office/officeart/2008/layout/LinedList"/>
    <dgm:cxn modelId="{BE0188F2-486D-4C04-9171-CB901CEEA2BB}" type="presParOf" srcId="{284A65DF-4B10-4F79-9825-C5250D3AB9F8}" destId="{422F9D37-A1DF-4D7B-849C-0CA08F849637}" srcOrd="0" destOrd="0" presId="urn:microsoft.com/office/officeart/2008/layout/LinedList"/>
    <dgm:cxn modelId="{97120A94-55B5-4D2E-A206-0859392DD191}" type="presParOf" srcId="{284A65DF-4B10-4F79-9825-C5250D3AB9F8}" destId="{65DE356A-8BA5-4D04-A0F9-62442F341F4F}" srcOrd="1" destOrd="0" presId="urn:microsoft.com/office/officeart/2008/layout/LinedList"/>
    <dgm:cxn modelId="{B78976A4-9D3C-4EBD-91B0-B9A3FA0AC001}" type="presParOf" srcId="{85015688-DD0D-4C3B-B346-69087538ACC9}" destId="{B127760A-7427-412D-BE60-D77C0EE875F6}" srcOrd="4" destOrd="0" presId="urn:microsoft.com/office/officeart/2008/layout/LinedList"/>
    <dgm:cxn modelId="{C92BC737-E79E-431A-9A65-7D3180474251}" type="presParOf" srcId="{85015688-DD0D-4C3B-B346-69087538ACC9}" destId="{5D59CA5E-B5F8-44AC-B4FC-BCC29BD6B4E5}" srcOrd="5" destOrd="0" presId="urn:microsoft.com/office/officeart/2008/layout/LinedList"/>
    <dgm:cxn modelId="{B50CF508-38FA-4E8B-BBB5-1FE7E9974177}" type="presParOf" srcId="{5D59CA5E-B5F8-44AC-B4FC-BCC29BD6B4E5}" destId="{22D41653-B23B-41A8-9DE2-1E1347776950}" srcOrd="0" destOrd="0" presId="urn:microsoft.com/office/officeart/2008/layout/LinedList"/>
    <dgm:cxn modelId="{174D836D-002D-4108-A2C0-63418A4FE935}" type="presParOf" srcId="{5D59CA5E-B5F8-44AC-B4FC-BCC29BD6B4E5}" destId="{969C6AF4-0FC4-4F03-A4B2-1AC648C8CB8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B3536B-F332-4738-B11C-6E0BF43EE1E3}">
      <dsp:nvSpPr>
        <dsp:cNvPr id="0" name=""/>
        <dsp:cNvSpPr/>
      </dsp:nvSpPr>
      <dsp:spPr>
        <a:xfrm>
          <a:off x="0" y="537655"/>
          <a:ext cx="6266011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FD2085-FBC8-4174-AA38-6F94065317AE}">
      <dsp:nvSpPr>
        <dsp:cNvPr id="0" name=""/>
        <dsp:cNvSpPr/>
      </dsp:nvSpPr>
      <dsp:spPr>
        <a:xfrm>
          <a:off x="313300" y="286735"/>
          <a:ext cx="4386207" cy="501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788" tIns="0" rIns="165788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Training size: 80%</a:t>
          </a:r>
        </a:p>
      </dsp:txBody>
      <dsp:txXfrm>
        <a:off x="337798" y="311233"/>
        <a:ext cx="4337211" cy="452844"/>
      </dsp:txXfrm>
    </dsp:sp>
    <dsp:sp modelId="{F6299D14-B236-4336-9F55-01401A5BECF6}">
      <dsp:nvSpPr>
        <dsp:cNvPr id="0" name=""/>
        <dsp:cNvSpPr/>
      </dsp:nvSpPr>
      <dsp:spPr>
        <a:xfrm>
          <a:off x="0" y="1308775"/>
          <a:ext cx="6266011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-361550"/>
              <a:satOff val="-2481"/>
              <a:lumOff val="127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6FF226-4046-475B-BA5D-AC8428108E94}">
      <dsp:nvSpPr>
        <dsp:cNvPr id="0" name=""/>
        <dsp:cNvSpPr/>
      </dsp:nvSpPr>
      <dsp:spPr>
        <a:xfrm>
          <a:off x="313300" y="1057855"/>
          <a:ext cx="4386207" cy="501840"/>
        </a:xfrm>
        <a:prstGeom prst="roundRect">
          <a:avLst/>
        </a:prstGeom>
        <a:gradFill rotWithShape="0">
          <a:gsLst>
            <a:gs pos="0">
              <a:schemeClr val="accent2">
                <a:hueOff val="-361550"/>
                <a:satOff val="-2481"/>
                <a:lumOff val="1275"/>
                <a:alphaOff val="0"/>
                <a:tint val="96000"/>
                <a:lumMod val="104000"/>
              </a:schemeClr>
            </a:gs>
            <a:gs pos="100000">
              <a:schemeClr val="accent2">
                <a:hueOff val="-361550"/>
                <a:satOff val="-2481"/>
                <a:lumOff val="1275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788" tIns="0" rIns="165788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Test size: 20%</a:t>
          </a:r>
        </a:p>
      </dsp:txBody>
      <dsp:txXfrm>
        <a:off x="337798" y="1082353"/>
        <a:ext cx="4337211" cy="452844"/>
      </dsp:txXfrm>
    </dsp:sp>
    <dsp:sp modelId="{FC5F63A8-2EEB-4B9F-879B-306CDC128089}">
      <dsp:nvSpPr>
        <dsp:cNvPr id="0" name=""/>
        <dsp:cNvSpPr/>
      </dsp:nvSpPr>
      <dsp:spPr>
        <a:xfrm>
          <a:off x="0" y="2079895"/>
          <a:ext cx="6266011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-723100"/>
              <a:satOff val="-4962"/>
              <a:lumOff val="254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015C6-1595-4527-B295-128F4CB1489C}">
      <dsp:nvSpPr>
        <dsp:cNvPr id="0" name=""/>
        <dsp:cNvSpPr/>
      </dsp:nvSpPr>
      <dsp:spPr>
        <a:xfrm>
          <a:off x="313300" y="1828975"/>
          <a:ext cx="4386207" cy="501840"/>
        </a:xfrm>
        <a:prstGeom prst="roundRect">
          <a:avLst/>
        </a:prstGeom>
        <a:gradFill rotWithShape="0">
          <a:gsLst>
            <a:gs pos="0">
              <a:schemeClr val="accent2">
                <a:hueOff val="-723100"/>
                <a:satOff val="-4962"/>
                <a:lumOff val="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23100"/>
                <a:satOff val="-4962"/>
                <a:lumOff val="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788" tIns="0" rIns="165788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Model: XG Boost.</a:t>
          </a:r>
        </a:p>
      </dsp:txBody>
      <dsp:txXfrm>
        <a:off x="337798" y="1853473"/>
        <a:ext cx="4337211" cy="452844"/>
      </dsp:txXfrm>
    </dsp:sp>
    <dsp:sp modelId="{6EFCAC6A-AD65-4DE1-90C8-8974C45E505D}">
      <dsp:nvSpPr>
        <dsp:cNvPr id="0" name=""/>
        <dsp:cNvSpPr/>
      </dsp:nvSpPr>
      <dsp:spPr>
        <a:xfrm>
          <a:off x="0" y="2851015"/>
          <a:ext cx="6266011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-1084650"/>
              <a:satOff val="-7443"/>
              <a:lumOff val="382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A5A2C3-9D8E-442F-9989-276D06C9EA08}">
      <dsp:nvSpPr>
        <dsp:cNvPr id="0" name=""/>
        <dsp:cNvSpPr/>
      </dsp:nvSpPr>
      <dsp:spPr>
        <a:xfrm>
          <a:off x="313300" y="2600096"/>
          <a:ext cx="4386207" cy="501840"/>
        </a:xfrm>
        <a:prstGeom prst="roundRect">
          <a:avLst/>
        </a:prstGeom>
        <a:gradFill rotWithShape="0">
          <a:gsLst>
            <a:gs pos="0">
              <a:schemeClr val="accent2">
                <a:hueOff val="-1084650"/>
                <a:satOff val="-7443"/>
                <a:lumOff val="3824"/>
                <a:alphaOff val="0"/>
                <a:tint val="96000"/>
                <a:lumMod val="104000"/>
              </a:schemeClr>
            </a:gs>
            <a:gs pos="100000">
              <a:schemeClr val="accent2">
                <a:hueOff val="-1084650"/>
                <a:satOff val="-7443"/>
                <a:lumOff val="382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788" tIns="0" rIns="165788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Sampling Technique: Stratified Sampling.</a:t>
          </a:r>
        </a:p>
      </dsp:txBody>
      <dsp:txXfrm>
        <a:off x="337798" y="2624594"/>
        <a:ext cx="4337211" cy="452844"/>
      </dsp:txXfrm>
    </dsp:sp>
    <dsp:sp modelId="{027B48B5-292B-47E3-A8DC-EAE6D16103C3}">
      <dsp:nvSpPr>
        <dsp:cNvPr id="0" name=""/>
        <dsp:cNvSpPr/>
      </dsp:nvSpPr>
      <dsp:spPr>
        <a:xfrm>
          <a:off x="0" y="3622136"/>
          <a:ext cx="6266011" cy="99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-1446200"/>
              <a:satOff val="-9924"/>
              <a:lumOff val="509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312" tIns="354076" rIns="486312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Number of Trees: 800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Depth of each tree: 3</a:t>
          </a:r>
        </a:p>
      </dsp:txBody>
      <dsp:txXfrm>
        <a:off x="0" y="3622136"/>
        <a:ext cx="6266011" cy="990675"/>
      </dsp:txXfrm>
    </dsp:sp>
    <dsp:sp modelId="{768CA5BA-FA0F-4BC8-BB89-3665144D8C18}">
      <dsp:nvSpPr>
        <dsp:cNvPr id="0" name=""/>
        <dsp:cNvSpPr/>
      </dsp:nvSpPr>
      <dsp:spPr>
        <a:xfrm>
          <a:off x="313300" y="3371216"/>
          <a:ext cx="4386207" cy="501840"/>
        </a:xfrm>
        <a:prstGeom prst="roundRect">
          <a:avLst/>
        </a:prstGeom>
        <a:gradFill rotWithShape="0">
          <a:gsLst>
            <a:gs pos="0">
              <a:schemeClr val="accent2">
                <a:hueOff val="-1446200"/>
                <a:satOff val="-9924"/>
                <a:lumOff val="5098"/>
                <a:alphaOff val="0"/>
                <a:tint val="96000"/>
                <a:lumMod val="104000"/>
              </a:schemeClr>
            </a:gs>
            <a:gs pos="100000">
              <a:schemeClr val="accent2">
                <a:hueOff val="-1446200"/>
                <a:satOff val="-9924"/>
                <a:lumOff val="5098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788" tIns="0" rIns="165788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Hyperparameters:</a:t>
          </a:r>
        </a:p>
      </dsp:txBody>
      <dsp:txXfrm>
        <a:off x="337798" y="3395714"/>
        <a:ext cx="4337211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397E6-E3A4-4742-A3CD-1EB97571653C}">
      <dsp:nvSpPr>
        <dsp:cNvPr id="0" name=""/>
        <dsp:cNvSpPr/>
      </dsp:nvSpPr>
      <dsp:spPr>
        <a:xfrm>
          <a:off x="0" y="2392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433F23-7983-488A-9EFF-4112CFD8C39D}">
      <dsp:nvSpPr>
        <dsp:cNvPr id="0" name=""/>
        <dsp:cNvSpPr/>
      </dsp:nvSpPr>
      <dsp:spPr>
        <a:xfrm>
          <a:off x="0" y="2392"/>
          <a:ext cx="6266011" cy="1631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Data is one of the main limitation.</a:t>
          </a:r>
        </a:p>
      </dsp:txBody>
      <dsp:txXfrm>
        <a:off x="0" y="2392"/>
        <a:ext cx="6266011" cy="1631587"/>
      </dsp:txXfrm>
    </dsp:sp>
    <dsp:sp modelId="{E82E0C6E-B9AA-4FC8-BEA2-0890C2741D93}">
      <dsp:nvSpPr>
        <dsp:cNvPr id="0" name=""/>
        <dsp:cNvSpPr/>
      </dsp:nvSpPr>
      <dsp:spPr>
        <a:xfrm>
          <a:off x="0" y="1633979"/>
          <a:ext cx="6266011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2F9D37-A1DF-4D7B-849C-0CA08F849637}">
      <dsp:nvSpPr>
        <dsp:cNvPr id="0" name=""/>
        <dsp:cNvSpPr/>
      </dsp:nvSpPr>
      <dsp:spPr>
        <a:xfrm>
          <a:off x="0" y="1633979"/>
          <a:ext cx="6266011" cy="1631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We have access to the files of only 9 classes of Malware.</a:t>
          </a:r>
        </a:p>
      </dsp:txBody>
      <dsp:txXfrm>
        <a:off x="0" y="1633979"/>
        <a:ext cx="6266011" cy="1631587"/>
      </dsp:txXfrm>
    </dsp:sp>
    <dsp:sp modelId="{B127760A-7427-412D-BE60-D77C0EE875F6}">
      <dsp:nvSpPr>
        <dsp:cNvPr id="0" name=""/>
        <dsp:cNvSpPr/>
      </dsp:nvSpPr>
      <dsp:spPr>
        <a:xfrm>
          <a:off x="0" y="3265567"/>
          <a:ext cx="6266011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2D41653-B23B-41A8-9DE2-1E1347776950}">
      <dsp:nvSpPr>
        <dsp:cNvPr id="0" name=""/>
        <dsp:cNvSpPr/>
      </dsp:nvSpPr>
      <dsp:spPr>
        <a:xfrm>
          <a:off x="0" y="3265567"/>
          <a:ext cx="6266011" cy="1631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We can extend the model to more than the 9 above-mentioned classes once we have access to data.</a:t>
          </a:r>
        </a:p>
      </dsp:txBody>
      <dsp:txXfrm>
        <a:off x="0" y="3265567"/>
        <a:ext cx="6266011" cy="16315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C3A3AB-0A22-4720-BBE8-A9BCB31CF4A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8069F0-EF01-499D-9086-9DC7D7629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147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Feature Engineering of ASM files.</a:t>
            </a:r>
          </a:p>
          <a:p>
            <a:r>
              <a:rPr lang="en-US" dirty="0"/>
              <a:t>I have extracted images from </a:t>
            </a:r>
            <a:r>
              <a:rPr lang="en-US" dirty="0" err="1"/>
              <a:t>asm</a:t>
            </a:r>
            <a:r>
              <a:rPr lang="en-US" dirty="0"/>
              <a:t> files, in phase 2. I’m using the top 800 pixel values of these images as features in my dataset.</a:t>
            </a:r>
          </a:p>
          <a:p>
            <a:r>
              <a:rPr lang="en-US" dirty="0"/>
              <a:t>These pixel values can very useful in classifying the family of the malware.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069F0-EF01-499D-9086-9DC7D76298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706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 size as features.</a:t>
            </a:r>
          </a:p>
          <a:p>
            <a:r>
              <a:rPr lang="en-US" dirty="0"/>
              <a:t>In phase 1, we used a boxplot to compare the distribution files </a:t>
            </a:r>
            <a:r>
              <a:rPr lang="en-US" dirty="0" err="1"/>
              <a:t>files</a:t>
            </a:r>
            <a:r>
              <a:rPr lang="en-US" dirty="0"/>
              <a:t> of both </a:t>
            </a:r>
            <a:r>
              <a:rPr lang="en-US" dirty="0" err="1"/>
              <a:t>asm</a:t>
            </a:r>
            <a:r>
              <a:rPr lang="en-US" dirty="0"/>
              <a:t> files and byte files.</a:t>
            </a:r>
          </a:p>
          <a:p>
            <a:r>
              <a:rPr lang="en-US" dirty="0"/>
              <a:t>To the right of this slide are the images of two box plots.</a:t>
            </a:r>
          </a:p>
          <a:p>
            <a:r>
              <a:rPr lang="en-US" dirty="0"/>
              <a:t>The figure on the top is the distribution files sizes of byte files.</a:t>
            </a:r>
          </a:p>
          <a:p>
            <a:r>
              <a:rPr lang="en-US" dirty="0"/>
              <a:t>The figure on the bottom is the distribution file sizes of </a:t>
            </a:r>
            <a:r>
              <a:rPr lang="en-US" dirty="0" err="1"/>
              <a:t>asm</a:t>
            </a:r>
            <a:r>
              <a:rPr lang="en-US" dirty="0"/>
              <a:t> files.</a:t>
            </a:r>
          </a:p>
          <a:p>
            <a:r>
              <a:rPr lang="en-US" dirty="0"/>
              <a:t>We can see that the distribution of the file sizes of both byte files and </a:t>
            </a:r>
            <a:r>
              <a:rPr lang="en-US" dirty="0" err="1"/>
              <a:t>asm</a:t>
            </a:r>
            <a:r>
              <a:rPr lang="en-US" dirty="0"/>
              <a:t> files is not same for all families of Malware.</a:t>
            </a:r>
          </a:p>
          <a:p>
            <a:r>
              <a:rPr lang="en-US" dirty="0"/>
              <a:t>Hence, the files sizes of both </a:t>
            </a:r>
            <a:r>
              <a:rPr lang="en-US" dirty="0" err="1"/>
              <a:t>asm</a:t>
            </a:r>
            <a:r>
              <a:rPr lang="en-US" dirty="0"/>
              <a:t> files and byte files can be useful feature in determining the family of the malware.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069F0-EF01-499D-9086-9DC7D76298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281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I have used 80% of the data as training data and tested my model on remaining 20% of the data.</a:t>
            </a: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I have used XG Boost as my model.</a:t>
            </a: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Since the distribution of my dataset is not uniform, I have used stratified sampling to sample my dataset.</a:t>
            </a: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These are hyperparameters that I have used for my model. I have found then using grid search.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I have used 800 trees in my XG Boost model, with the depth of each tree being 3.</a:t>
            </a: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069F0-EF01-499D-9086-9DC7D76298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376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shall discuss the performance of my model</a:t>
            </a:r>
          </a:p>
          <a:p>
            <a:r>
              <a:rPr lang="en-US" dirty="0"/>
              <a:t>My model did a pretty good job in detecting the Malware files.</a:t>
            </a:r>
          </a:p>
          <a:p>
            <a:r>
              <a:rPr lang="en-US" dirty="0"/>
              <a:t>The accuracy on the training set was 100% and the accuracy on the test set was 99.218%</a:t>
            </a:r>
          </a:p>
          <a:p>
            <a:r>
              <a:rPr lang="en-US" dirty="0"/>
              <a:t>The F-1 score is also pretty good.</a:t>
            </a:r>
          </a:p>
          <a:p>
            <a:endParaRPr lang="en-US" dirty="0"/>
          </a:p>
          <a:p>
            <a:r>
              <a:rPr lang="en-US" dirty="0"/>
              <a:t>The image on the right is the classification report of my model.</a:t>
            </a:r>
          </a:p>
          <a:p>
            <a:r>
              <a:rPr lang="en-US" dirty="0"/>
              <a:t>It shows how well did my model performed on classifying the malware files of each of the 9 classes of malware.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069F0-EF01-499D-9086-9DC7D76298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333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the confusion matrix on the test set </a:t>
            </a:r>
          </a:p>
          <a:p>
            <a:r>
              <a:rPr lang="en-US" dirty="0"/>
              <a:t>The image on the left is confusion matrix with actual number instances for each class and the image on the right is the normalized confusion matrix.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u="none" strike="noStrike" dirty="0"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From the normalized confusion matrix, we can see that the model can detect all the classes with an accuracy around 99% except for 1 class. Which is the minority class</a:t>
            </a: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069F0-EF01-499D-9086-9DC7D762984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35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Data is one of the main limitation.</a:t>
            </a: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My model can only detect a malware file belonging only the above mentioned 9 families of Malware.</a:t>
            </a: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en-US" sz="1800" u="none" strike="noStrike" dirty="0">
                <a:effectLst/>
                <a:latin typeface="Open Sans" panose="020B0606030504020204" pitchFamily="34" charset="0"/>
                <a:ea typeface="Open Sans" panose="020B0606030504020204" pitchFamily="34" charset="0"/>
              </a:rPr>
              <a:t>If we have access to the labelled data of the other families of Malware files, we can extend our model to detect malware files belonging to other families of malware.</a:t>
            </a:r>
            <a:endParaRPr lang="en-US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069F0-EF01-499D-9086-9DC7D76298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01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JP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JP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6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Data" Target="../diagrams/data1.xml"/><Relationship Id="rId11" Type="http://schemas.openxmlformats.org/officeDocument/2006/relationships/image" Target="../media/image6.png"/><Relationship Id="rId5" Type="http://schemas.openxmlformats.org/officeDocument/2006/relationships/image" Target="../media/image1.jpe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3.xml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6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JP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6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slideLayout" Target="../slideLayouts/slideLayout6.xml"/><Relationship Id="rId7" Type="http://schemas.openxmlformats.org/officeDocument/2006/relationships/diagramData" Target="../diagrams/data2.xml"/><Relationship Id="rId12" Type="http://schemas.openxmlformats.org/officeDocument/2006/relationships/image" Target="../media/image6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11" Type="http://schemas.microsoft.com/office/2007/relationships/diagramDrawing" Target="../diagrams/drawing2.xml"/><Relationship Id="rId5" Type="http://schemas.openxmlformats.org/officeDocument/2006/relationships/image" Target="../media/image1.jpeg"/><Relationship Id="rId10" Type="http://schemas.openxmlformats.org/officeDocument/2006/relationships/diagramColors" Target="../diagrams/colors2.xml"/><Relationship Id="rId4" Type="http://schemas.openxmlformats.org/officeDocument/2006/relationships/notesSlide" Target="../notesSlides/notesSlide6.xml"/><Relationship Id="rId9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6479" y="585173"/>
            <a:ext cx="9440034" cy="1881301"/>
          </a:xfrm>
          <a:effectLst/>
        </p:spPr>
        <p:txBody>
          <a:bodyPr anchor="b">
            <a:normAutofit/>
          </a:bodyPr>
          <a:lstStyle/>
          <a:p>
            <a:r>
              <a:rPr lang="en-US" dirty="0"/>
              <a:t>Malware Detection using Machine Learning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9E49FFC-DAC3-4A14-AA26-B9F8F262DE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5474" y="4626907"/>
            <a:ext cx="8742045" cy="1645920"/>
          </a:xfrm>
        </p:spPr>
        <p:txBody>
          <a:bodyPr>
            <a:normAutofit/>
          </a:bodyPr>
          <a:lstStyle/>
          <a:p>
            <a:r>
              <a:rPr lang="en-US" dirty="0"/>
              <a:t>Nikhil Goparapu</a:t>
            </a:r>
          </a:p>
          <a:p>
            <a:r>
              <a:rPr lang="en-US" dirty="0"/>
              <a:t>Data 606 – Spring 2021</a:t>
            </a:r>
          </a:p>
          <a:p>
            <a:r>
              <a:rPr lang="en-US" dirty="0"/>
              <a:t>Instructor: Dr. Murat </a:t>
            </a:r>
            <a:r>
              <a:rPr lang="en-US" dirty="0" err="1"/>
              <a:t>Guner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A51313-632D-4546-81D2-EF2DA3F36FE4}"/>
              </a:ext>
            </a:extLst>
          </p:cNvPr>
          <p:cNvSpPr txBox="1"/>
          <p:nvPr/>
        </p:nvSpPr>
        <p:spPr>
          <a:xfrm>
            <a:off x="5269830" y="2669528"/>
            <a:ext cx="411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Phase 3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5145D48-B288-4BD9-8FDE-B49070E0E1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82"/>
    </mc:Choice>
    <mc:Fallback>
      <p:transition spd="slow" advTm="12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70A317-DCED-4E80-AA2D-467D8702E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594EB-591B-452C-AC5F-E35D363BE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791" y="835383"/>
            <a:ext cx="3382832" cy="34995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200"/>
              <a:t>Feature Engineering: ASM Images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D87845-294F-40CB-BC48-46455460D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5671" y="0"/>
            <a:ext cx="753632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886EB1-F9C0-41D6-9F24-8FBC40A898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1230" y="248478"/>
            <a:ext cx="7345205" cy="30482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441C70-10A8-444E-B928-DA68F2FB9A11}"/>
              </a:ext>
            </a:extLst>
          </p:cNvPr>
          <p:cNvSpPr txBox="1"/>
          <p:nvPr/>
        </p:nvSpPr>
        <p:spPr>
          <a:xfrm>
            <a:off x="4840777" y="3769151"/>
            <a:ext cx="71661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 the Phase 2, I have extracted images from </a:t>
            </a:r>
            <a:r>
              <a:rPr lang="en-US" sz="2400" dirty="0" err="1">
                <a:solidFill>
                  <a:schemeClr val="bg1"/>
                </a:solidFill>
              </a:rPr>
              <a:t>asm</a:t>
            </a:r>
            <a:r>
              <a:rPr lang="en-US" sz="2400" dirty="0">
                <a:solidFill>
                  <a:schemeClr val="bg1"/>
                </a:solidFill>
              </a:rPr>
              <a:t> files.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I’m using the top 800-pixel values of these images as features to my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These pixel values can be useful in classifying the family of the malware.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3C56FAD-8916-4E2D-915A-CF7D911460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08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79"/>
    </mc:Choice>
    <mc:Fallback>
      <p:transition spd="slow" advTm="20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28CDD186-03E3-4AED-BEB6-0B3BEC2080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100AE8-DC25-4DAB-95D1-51AC96F7D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143" y="468253"/>
            <a:ext cx="5978072" cy="1389798"/>
          </a:xfrm>
        </p:spPr>
        <p:txBody>
          <a:bodyPr>
            <a:normAutofit/>
          </a:bodyPr>
          <a:lstStyle/>
          <a:p>
            <a:r>
              <a:rPr lang="en-US" dirty="0"/>
              <a:t>File size as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2BEB7-AD12-4BE4-9FE8-BCE2D61E2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290" y="2159461"/>
            <a:ext cx="5978072" cy="3545327"/>
          </a:xfrm>
        </p:spPr>
        <p:txBody>
          <a:bodyPr anchor="ctr">
            <a:normAutofit/>
          </a:bodyPr>
          <a:lstStyle/>
          <a:p>
            <a:pPr>
              <a:buClr>
                <a:srgbClr val="C97A63"/>
              </a:buClr>
            </a:pPr>
            <a:r>
              <a:rPr lang="en-US" dirty="0"/>
              <a:t>In Phase 1, we have seen that the distribution of the file sizes for both byte files and </a:t>
            </a:r>
            <a:r>
              <a:rPr lang="en-US" dirty="0" err="1"/>
              <a:t>asm</a:t>
            </a:r>
            <a:r>
              <a:rPr lang="en-US" dirty="0"/>
              <a:t> files is not the same.</a:t>
            </a:r>
          </a:p>
          <a:p>
            <a:pPr>
              <a:buClr>
                <a:srgbClr val="C97A63"/>
              </a:buClr>
            </a:pPr>
            <a:r>
              <a:rPr lang="en-US" dirty="0"/>
              <a:t>We can use the file sizes of both </a:t>
            </a:r>
            <a:r>
              <a:rPr lang="en-US" dirty="0" err="1"/>
              <a:t>asm</a:t>
            </a:r>
            <a:r>
              <a:rPr lang="en-US" dirty="0"/>
              <a:t> file and byte file as features.</a:t>
            </a:r>
          </a:p>
          <a:p>
            <a:pPr>
              <a:buClr>
                <a:srgbClr val="C97A63"/>
              </a:buClr>
            </a:pPr>
            <a:endParaRPr lang="en-US" dirty="0"/>
          </a:p>
          <a:p>
            <a:pPr>
              <a:buClr>
                <a:srgbClr val="C97A63"/>
              </a:buClr>
            </a:pPr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CF706DA-13E8-4A4F-9260-551FB8127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232905" y="1"/>
            <a:ext cx="4959095" cy="6858000"/>
          </a:xfrm>
          <a:prstGeom prst="rect">
            <a:avLst/>
          </a:prstGeom>
        </p:spPr>
      </p:pic>
      <p:pic>
        <p:nvPicPr>
          <p:cNvPr id="9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C9B46CE-F8E6-4028-8998-6546A96436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4978" y="3525907"/>
            <a:ext cx="5477022" cy="3180521"/>
          </a:xfrm>
          <a:prstGeom prst="rect">
            <a:avLst/>
          </a:prstGeom>
        </p:spPr>
      </p:pic>
      <p:pic>
        <p:nvPicPr>
          <p:cNvPr id="15" name="Picture 14" descr="Chart, box and whisker chart&#10;&#10;Description automatically generated">
            <a:extLst>
              <a:ext uri="{FF2B5EF4-FFF2-40B4-BE49-F238E27FC236}">
                <a16:creationId xmlns:a16="http://schemas.microsoft.com/office/drawing/2014/main" id="{C68968BD-4F28-4C39-9B57-ABF4EB899E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12358" y="151572"/>
            <a:ext cx="5449168" cy="307119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9D42C8-7474-41CF-9746-B155E64E5E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94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31"/>
    </mc:Choice>
    <mc:Fallback>
      <p:transition spd="slow" advTm="55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132A4578-DD2D-42E5-A30D-A61A991B8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9A474-BA1A-4C9B-BEEC-D8DCCEADA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991" y="609599"/>
            <a:ext cx="4073816" cy="52736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dirty="0"/>
              <a:t>Final Preprocessed Dataset </a:t>
            </a:r>
          </a:p>
        </p:txBody>
      </p:sp>
      <p:pic>
        <p:nvPicPr>
          <p:cNvPr id="15" name="Picture 9">
            <a:extLst>
              <a:ext uri="{FF2B5EF4-FFF2-40B4-BE49-F238E27FC236}">
                <a16:creationId xmlns:a16="http://schemas.microsoft.com/office/drawing/2014/main" id="{0A14F76F-D1CE-4226-A477-F8A3F641E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937" y="609599"/>
            <a:ext cx="6889687" cy="52736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24E609-2A57-478E-BF90-D77DCE93E579}"/>
              </a:ext>
            </a:extLst>
          </p:cNvPr>
          <p:cNvSpPr txBox="1"/>
          <p:nvPr/>
        </p:nvSpPr>
        <p:spPr>
          <a:xfrm>
            <a:off x="4998709" y="957943"/>
            <a:ext cx="6292785" cy="4615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After entire preprocessing, the final dataset consists of: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10,868 corresponding to each byte file.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1060 features. 256 unigram features, 800 </a:t>
            </a:r>
            <a:r>
              <a:rPr lang="en-U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asm</a:t>
            </a: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images pixel value features, 1 missing value feature, and target variable which represents the class of the malware file.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BBEF7BE-6243-4C2C-BC7A-C03CEF538F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315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50"/>
    </mc:Choice>
    <mc:Fallback>
      <p:transition spd="slow" advTm="34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702B083-54F7-41CA-9C6D-B87D35683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4B854C-4AEA-410A-9CE9-3F4C1912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609599"/>
            <a:ext cx="2799465" cy="52736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/>
              <a:t>Modeling</a:t>
            </a: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92AA17E1-8D32-49FA-8C33-D57631B4E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83806" y="-2"/>
            <a:ext cx="8108194" cy="6858002"/>
          </a:xfrm>
          <a:custGeom>
            <a:avLst/>
            <a:gdLst>
              <a:gd name="connsiteX0" fmla="*/ 4629960 w 8108194"/>
              <a:gd name="connsiteY0" fmla="*/ 0 h 6858002"/>
              <a:gd name="connsiteX1" fmla="*/ 0 w 8108194"/>
              <a:gd name="connsiteY1" fmla="*/ 0 h 6858002"/>
              <a:gd name="connsiteX2" fmla="*/ 0 w 8108194"/>
              <a:gd name="connsiteY2" fmla="*/ 6858002 h 6858002"/>
              <a:gd name="connsiteX3" fmla="*/ 1406984 w 8108194"/>
              <a:gd name="connsiteY3" fmla="*/ 6858002 h 6858002"/>
              <a:gd name="connsiteX4" fmla="*/ 4629960 w 8108194"/>
              <a:gd name="connsiteY4" fmla="*/ 6858002 h 6858002"/>
              <a:gd name="connsiteX5" fmla="*/ 7761129 w 8108194"/>
              <a:gd name="connsiteY5" fmla="*/ 6858002 h 6858002"/>
              <a:gd name="connsiteX6" fmla="*/ 7795626 w 8108194"/>
              <a:gd name="connsiteY6" fmla="*/ 6702327 h 6858002"/>
              <a:gd name="connsiteX7" fmla="*/ 7828504 w 8108194"/>
              <a:gd name="connsiteY7" fmla="*/ 6547336 h 6858002"/>
              <a:gd name="connsiteX8" fmla="*/ 7860686 w 8108194"/>
              <a:gd name="connsiteY8" fmla="*/ 6391660 h 6858002"/>
              <a:gd name="connsiteX9" fmla="*/ 7888239 w 8108194"/>
              <a:gd name="connsiteY9" fmla="*/ 6235297 h 6858002"/>
              <a:gd name="connsiteX10" fmla="*/ 7916023 w 8108194"/>
              <a:gd name="connsiteY10" fmla="*/ 6079621 h 6858002"/>
              <a:gd name="connsiteX11" fmla="*/ 7941955 w 8108194"/>
              <a:gd name="connsiteY11" fmla="*/ 5923258 h 6858002"/>
              <a:gd name="connsiteX12" fmla="*/ 7964181 w 8108194"/>
              <a:gd name="connsiteY12" fmla="*/ 5768953 h 6858002"/>
              <a:gd name="connsiteX13" fmla="*/ 7985250 w 8108194"/>
              <a:gd name="connsiteY13" fmla="*/ 5612591 h 6858002"/>
              <a:gd name="connsiteX14" fmla="*/ 8004468 w 8108194"/>
              <a:gd name="connsiteY14" fmla="*/ 5456914 h 6858002"/>
              <a:gd name="connsiteX15" fmla="*/ 8021137 w 8108194"/>
              <a:gd name="connsiteY15" fmla="*/ 5303981 h 6858002"/>
              <a:gd name="connsiteX16" fmla="*/ 8037808 w 8108194"/>
              <a:gd name="connsiteY16" fmla="*/ 5148990 h 6858002"/>
              <a:gd name="connsiteX17" fmla="*/ 8051700 w 8108194"/>
              <a:gd name="connsiteY17" fmla="*/ 4996057 h 6858002"/>
              <a:gd name="connsiteX18" fmla="*/ 8062581 w 8108194"/>
              <a:gd name="connsiteY18" fmla="*/ 4843123 h 6858002"/>
              <a:gd name="connsiteX19" fmla="*/ 8073927 w 8108194"/>
              <a:gd name="connsiteY19" fmla="*/ 4690876 h 6858002"/>
              <a:gd name="connsiteX20" fmla="*/ 8083419 w 8108194"/>
              <a:gd name="connsiteY20" fmla="*/ 4540000 h 6858002"/>
              <a:gd name="connsiteX21" fmla="*/ 8090134 w 8108194"/>
              <a:gd name="connsiteY21" fmla="*/ 4390495 h 6858002"/>
              <a:gd name="connsiteX22" fmla="*/ 8095922 w 8108194"/>
              <a:gd name="connsiteY22" fmla="*/ 4240991 h 6858002"/>
              <a:gd name="connsiteX23" fmla="*/ 8101479 w 8108194"/>
              <a:gd name="connsiteY23" fmla="*/ 4092858 h 6858002"/>
              <a:gd name="connsiteX24" fmla="*/ 8104026 w 8108194"/>
              <a:gd name="connsiteY24" fmla="*/ 3946783 h 6858002"/>
              <a:gd name="connsiteX25" fmla="*/ 8106804 w 8108194"/>
              <a:gd name="connsiteY25" fmla="*/ 3800707 h 6858002"/>
              <a:gd name="connsiteX26" fmla="*/ 8108194 w 8108194"/>
              <a:gd name="connsiteY26" fmla="*/ 3656689 h 6858002"/>
              <a:gd name="connsiteX27" fmla="*/ 8106804 w 8108194"/>
              <a:gd name="connsiteY27" fmla="*/ 3514043 h 6858002"/>
              <a:gd name="connsiteX28" fmla="*/ 8106804 w 8108194"/>
              <a:gd name="connsiteY28" fmla="*/ 3372768 h 6858002"/>
              <a:gd name="connsiteX29" fmla="*/ 8104026 w 8108194"/>
              <a:gd name="connsiteY29" fmla="*/ 3232865 h 6858002"/>
              <a:gd name="connsiteX30" fmla="*/ 8099859 w 8108194"/>
              <a:gd name="connsiteY30" fmla="*/ 3095705 h 6858002"/>
              <a:gd name="connsiteX31" fmla="*/ 8095922 w 8108194"/>
              <a:gd name="connsiteY31" fmla="*/ 2959917 h 6858002"/>
              <a:gd name="connsiteX32" fmla="*/ 8091523 w 8108194"/>
              <a:gd name="connsiteY32" fmla="*/ 2826871 h 6858002"/>
              <a:gd name="connsiteX33" fmla="*/ 8084809 w 8108194"/>
              <a:gd name="connsiteY33" fmla="*/ 2694512 h 6858002"/>
              <a:gd name="connsiteX34" fmla="*/ 8077631 w 8108194"/>
              <a:gd name="connsiteY34" fmla="*/ 2564211 h 6858002"/>
              <a:gd name="connsiteX35" fmla="*/ 8071149 w 8108194"/>
              <a:gd name="connsiteY35" fmla="*/ 2436652 h 6858002"/>
              <a:gd name="connsiteX36" fmla="*/ 8052857 w 8108194"/>
              <a:gd name="connsiteY36" fmla="*/ 2187706 h 6858002"/>
              <a:gd name="connsiteX37" fmla="*/ 8033409 w 8108194"/>
              <a:gd name="connsiteY37" fmla="*/ 1949048 h 6858002"/>
              <a:gd name="connsiteX38" fmla="*/ 8013034 w 8108194"/>
              <a:gd name="connsiteY38" fmla="*/ 1719991 h 6858002"/>
              <a:gd name="connsiteX39" fmla="*/ 7990575 w 8108194"/>
              <a:gd name="connsiteY39" fmla="*/ 1503278 h 6858002"/>
              <a:gd name="connsiteX40" fmla="*/ 7967191 w 8108194"/>
              <a:gd name="connsiteY40" fmla="*/ 1296166 h 6858002"/>
              <a:gd name="connsiteX41" fmla="*/ 7941955 w 8108194"/>
              <a:gd name="connsiteY41" fmla="*/ 1104142 h 6858002"/>
              <a:gd name="connsiteX42" fmla="*/ 7917180 w 8108194"/>
              <a:gd name="connsiteY42" fmla="*/ 923777 h 6858002"/>
              <a:gd name="connsiteX43" fmla="*/ 7892407 w 8108194"/>
              <a:gd name="connsiteY43" fmla="*/ 757813 h 6858002"/>
              <a:gd name="connsiteX44" fmla="*/ 7869022 w 8108194"/>
              <a:gd name="connsiteY44" fmla="*/ 605566 h 6858002"/>
              <a:gd name="connsiteX45" fmla="*/ 7846795 w 8108194"/>
              <a:gd name="connsiteY45" fmla="*/ 470463 h 6858002"/>
              <a:gd name="connsiteX46" fmla="*/ 7825725 w 8108194"/>
              <a:gd name="connsiteY46" fmla="*/ 348391 h 6858002"/>
              <a:gd name="connsiteX47" fmla="*/ 7808129 w 8108194"/>
              <a:gd name="connsiteY47" fmla="*/ 245521 h 6858002"/>
              <a:gd name="connsiteX48" fmla="*/ 7791459 w 8108194"/>
              <a:gd name="connsiteY48" fmla="*/ 159110 h 6858002"/>
              <a:gd name="connsiteX49" fmla="*/ 7767610 w 8108194"/>
              <a:gd name="connsiteY49" fmla="*/ 40466 h 6858002"/>
              <a:gd name="connsiteX50" fmla="*/ 7759507 w 8108194"/>
              <a:gd name="connsiteY50" fmla="*/ 4 h 6858002"/>
              <a:gd name="connsiteX51" fmla="*/ 7768809 w 8108194"/>
              <a:gd name="connsiteY51" fmla="*/ 4 h 6858002"/>
              <a:gd name="connsiteX52" fmla="*/ 7768809 w 8108194"/>
              <a:gd name="connsiteY52" fmla="*/ 3 h 6858002"/>
              <a:gd name="connsiteX53" fmla="*/ 4629960 w 8108194"/>
              <a:gd name="connsiteY53" fmla="*/ 3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8108194" h="6858002">
                <a:moveTo>
                  <a:pt x="4629960" y="0"/>
                </a:moveTo>
                <a:lnTo>
                  <a:pt x="0" y="0"/>
                </a:lnTo>
                <a:lnTo>
                  <a:pt x="0" y="6858002"/>
                </a:lnTo>
                <a:lnTo>
                  <a:pt x="1406984" y="6858002"/>
                </a:lnTo>
                <a:lnTo>
                  <a:pt x="4629960" y="6858002"/>
                </a:lnTo>
                <a:lnTo>
                  <a:pt x="7761129" y="6858002"/>
                </a:lnTo>
                <a:lnTo>
                  <a:pt x="7795626" y="6702327"/>
                </a:lnTo>
                <a:lnTo>
                  <a:pt x="7828504" y="6547336"/>
                </a:lnTo>
                <a:lnTo>
                  <a:pt x="7860686" y="6391660"/>
                </a:lnTo>
                <a:lnTo>
                  <a:pt x="7888239" y="6235297"/>
                </a:lnTo>
                <a:lnTo>
                  <a:pt x="7916023" y="6079621"/>
                </a:lnTo>
                <a:lnTo>
                  <a:pt x="7941955" y="5923258"/>
                </a:lnTo>
                <a:lnTo>
                  <a:pt x="7964181" y="5768953"/>
                </a:lnTo>
                <a:lnTo>
                  <a:pt x="7985250" y="5612591"/>
                </a:lnTo>
                <a:lnTo>
                  <a:pt x="8004468" y="5456914"/>
                </a:lnTo>
                <a:lnTo>
                  <a:pt x="8021137" y="5303981"/>
                </a:lnTo>
                <a:lnTo>
                  <a:pt x="8037808" y="5148990"/>
                </a:lnTo>
                <a:lnTo>
                  <a:pt x="8051700" y="4996057"/>
                </a:lnTo>
                <a:lnTo>
                  <a:pt x="8062581" y="4843123"/>
                </a:lnTo>
                <a:lnTo>
                  <a:pt x="8073927" y="4690876"/>
                </a:lnTo>
                <a:lnTo>
                  <a:pt x="8083419" y="4540000"/>
                </a:lnTo>
                <a:lnTo>
                  <a:pt x="8090134" y="4390495"/>
                </a:lnTo>
                <a:lnTo>
                  <a:pt x="8095922" y="4240991"/>
                </a:lnTo>
                <a:lnTo>
                  <a:pt x="8101479" y="4092858"/>
                </a:lnTo>
                <a:lnTo>
                  <a:pt x="8104026" y="3946783"/>
                </a:lnTo>
                <a:lnTo>
                  <a:pt x="8106804" y="3800707"/>
                </a:lnTo>
                <a:lnTo>
                  <a:pt x="8108194" y="3656689"/>
                </a:lnTo>
                <a:lnTo>
                  <a:pt x="8106804" y="3514043"/>
                </a:lnTo>
                <a:lnTo>
                  <a:pt x="8106804" y="3372768"/>
                </a:lnTo>
                <a:lnTo>
                  <a:pt x="8104026" y="3232865"/>
                </a:lnTo>
                <a:lnTo>
                  <a:pt x="8099859" y="3095705"/>
                </a:lnTo>
                <a:lnTo>
                  <a:pt x="8095922" y="2959917"/>
                </a:lnTo>
                <a:lnTo>
                  <a:pt x="8091523" y="2826871"/>
                </a:lnTo>
                <a:lnTo>
                  <a:pt x="8084809" y="2694512"/>
                </a:lnTo>
                <a:lnTo>
                  <a:pt x="8077631" y="2564211"/>
                </a:lnTo>
                <a:lnTo>
                  <a:pt x="8071149" y="2436652"/>
                </a:lnTo>
                <a:lnTo>
                  <a:pt x="8052857" y="2187706"/>
                </a:lnTo>
                <a:lnTo>
                  <a:pt x="8033409" y="1949048"/>
                </a:lnTo>
                <a:lnTo>
                  <a:pt x="8013034" y="1719991"/>
                </a:lnTo>
                <a:lnTo>
                  <a:pt x="7990575" y="1503278"/>
                </a:lnTo>
                <a:lnTo>
                  <a:pt x="7967191" y="1296166"/>
                </a:lnTo>
                <a:lnTo>
                  <a:pt x="7941955" y="1104142"/>
                </a:lnTo>
                <a:lnTo>
                  <a:pt x="7917180" y="923777"/>
                </a:lnTo>
                <a:lnTo>
                  <a:pt x="7892407" y="757813"/>
                </a:lnTo>
                <a:lnTo>
                  <a:pt x="7869022" y="605566"/>
                </a:lnTo>
                <a:lnTo>
                  <a:pt x="7846795" y="470463"/>
                </a:lnTo>
                <a:lnTo>
                  <a:pt x="7825725" y="348391"/>
                </a:lnTo>
                <a:lnTo>
                  <a:pt x="7808129" y="245521"/>
                </a:lnTo>
                <a:lnTo>
                  <a:pt x="7791459" y="159110"/>
                </a:lnTo>
                <a:lnTo>
                  <a:pt x="7767610" y="40466"/>
                </a:lnTo>
                <a:lnTo>
                  <a:pt x="7759507" y="4"/>
                </a:lnTo>
                <a:lnTo>
                  <a:pt x="7768809" y="4"/>
                </a:lnTo>
                <a:lnTo>
                  <a:pt x="7768809" y="3"/>
                </a:lnTo>
                <a:lnTo>
                  <a:pt x="4629960" y="3"/>
                </a:lnTo>
                <a:close/>
              </a:path>
            </a:pathLst>
          </a:cu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4CE22C77-AA28-4EA2-8ADA-0C295467B6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004052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DFF078A-43B9-45F9-8E90-9E8E3AEF76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800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64"/>
    </mc:Choice>
    <mc:Fallback>
      <p:transition spd="slow" advTm="39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A7F5D76-1FEC-470A-B476-70574A89C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5B4481-5759-49F6-A093-0ADD02032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66405"/>
            <a:ext cx="10353762" cy="12573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Results: Accuracy and Classification report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52D3FD-08F8-4074-A7DE-5ADC5EFABD0D}"/>
              </a:ext>
            </a:extLst>
          </p:cNvPr>
          <p:cNvSpPr txBox="1"/>
          <p:nvPr/>
        </p:nvSpPr>
        <p:spPr>
          <a:xfrm>
            <a:off x="460312" y="1991835"/>
            <a:ext cx="4986331" cy="29947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Accuracy on Training set: </a:t>
            </a:r>
            <a:r>
              <a:rPr lang="en-US" sz="24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100%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Accuracy on the Test set : </a:t>
            </a:r>
            <a:r>
              <a:rPr lang="en-US" sz="24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99.218%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•"/>
            </a:pPr>
            <a:r>
              <a:rPr lang="en-U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Weighted Average F-1 Score on Test set : </a:t>
            </a:r>
            <a:r>
              <a:rPr lang="en-US" sz="24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0.99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631684BF-4522-4165-8AC8-53B30B0EC6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0676" y="2293389"/>
            <a:ext cx="5917879" cy="35655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EC4CDD-53DC-4771-856C-E38A92C7897C}"/>
              </a:ext>
            </a:extLst>
          </p:cNvPr>
          <p:cNvSpPr txBox="1"/>
          <p:nvPr/>
        </p:nvSpPr>
        <p:spPr>
          <a:xfrm>
            <a:off x="7680937" y="1761002"/>
            <a:ext cx="533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Classification Report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EED0DF-AE8F-4128-BC56-D0954F135DB4}"/>
              </a:ext>
            </a:extLst>
          </p:cNvPr>
          <p:cNvCxnSpPr>
            <a:cxnSpLocks/>
          </p:cNvCxnSpPr>
          <p:nvPr/>
        </p:nvCxnSpPr>
        <p:spPr>
          <a:xfrm>
            <a:off x="5615609" y="2071566"/>
            <a:ext cx="0" cy="4009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8EFEAEA-CD35-4A17-AE84-F9E57CDE99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814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76"/>
    </mc:Choice>
    <mc:Fallback>
      <p:transition spd="slow" advTm="36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40458-C372-46D5-B47F-FD527A30C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3681" y="347870"/>
            <a:ext cx="8264638" cy="914400"/>
          </a:xfrm>
        </p:spPr>
        <p:txBody>
          <a:bodyPr/>
          <a:lstStyle/>
          <a:p>
            <a:r>
              <a:rPr lang="en-US" dirty="0"/>
              <a:t>Results: Confusion Matrix</a:t>
            </a:r>
          </a:p>
        </p:txBody>
      </p:sp>
      <p:pic>
        <p:nvPicPr>
          <p:cNvPr id="8" name="Picture 7" descr="Calendar&#10;&#10;Description automatically generated">
            <a:extLst>
              <a:ext uri="{FF2B5EF4-FFF2-40B4-BE49-F238E27FC236}">
                <a16:creationId xmlns:a16="http://schemas.microsoft.com/office/drawing/2014/main" id="{0E9D60BA-5CC0-41ED-AC96-44DF98B03E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448" y="2016125"/>
            <a:ext cx="5880100" cy="4197350"/>
          </a:xfrm>
          <a:prstGeom prst="rect">
            <a:avLst/>
          </a:prstGeom>
        </p:spPr>
      </p:pic>
      <p:pic>
        <p:nvPicPr>
          <p:cNvPr id="10" name="Picture 9" descr="A picture containing calendar&#10;&#10;Description automatically generated">
            <a:extLst>
              <a:ext uri="{FF2B5EF4-FFF2-40B4-BE49-F238E27FC236}">
                <a16:creationId xmlns:a16="http://schemas.microsoft.com/office/drawing/2014/main" id="{E9A3E39D-D46C-4041-BBA2-09975740FC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5454" y="2003425"/>
            <a:ext cx="5829300" cy="42100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2C183A-44F2-4DFE-94FC-BEAAEFF408BA}"/>
              </a:ext>
            </a:extLst>
          </p:cNvPr>
          <p:cNvSpPr txBox="1"/>
          <p:nvPr/>
        </p:nvSpPr>
        <p:spPr>
          <a:xfrm>
            <a:off x="533400" y="1634093"/>
            <a:ext cx="5387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  with actual number of instances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17F33E-05AE-4C0F-BB72-4A233A4A3C8A}"/>
              </a:ext>
            </a:extLst>
          </p:cNvPr>
          <p:cNvSpPr txBox="1"/>
          <p:nvPr/>
        </p:nvSpPr>
        <p:spPr>
          <a:xfrm>
            <a:off x="7364896" y="1634093"/>
            <a:ext cx="5287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 normalized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E85B1A6-8066-4987-BDA5-8C252C99A6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858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42"/>
    </mc:Choice>
    <mc:Fallback>
      <p:transition spd="slow" advTm="30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1F7BE-7FEE-480F-9ABF-E6E64614E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Limitation and future scope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949002C5-82E6-48A3-B4F2-B2F77FA7E0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93370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4EC9926-515F-43B4-A51B-B60E1E3D05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72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27"/>
    </mc:Choice>
    <mc:Fallback>
      <p:transition spd="slow" advTm="31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{A00AA8DF-6820-4E63-933A-7BD666A814E5}tf11665031_win32</Template>
  <TotalTime>2747</TotalTime>
  <Words>764</Words>
  <Application>Microsoft Office PowerPoint</Application>
  <PresentationFormat>Widescreen</PresentationFormat>
  <Paragraphs>70</Paragraphs>
  <Slides>8</Slides>
  <Notes>6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Nova</vt:lpstr>
      <vt:lpstr>Arial Nova Light</vt:lpstr>
      <vt:lpstr>Calibri</vt:lpstr>
      <vt:lpstr>Open Sans</vt:lpstr>
      <vt:lpstr>Wingdings 2</vt:lpstr>
      <vt:lpstr>SlateVTI</vt:lpstr>
      <vt:lpstr>Malware Detection using Machine Learning</vt:lpstr>
      <vt:lpstr>Feature Engineering: ASM Images</vt:lpstr>
      <vt:lpstr>File size as features</vt:lpstr>
      <vt:lpstr>Final Preprocessed Dataset </vt:lpstr>
      <vt:lpstr>Modeling</vt:lpstr>
      <vt:lpstr>Results: Accuracy and Classification report</vt:lpstr>
      <vt:lpstr>Results: Confusion Matrix</vt:lpstr>
      <vt:lpstr>Limitation and future scope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Malware Detection using Machine Learning</dc:title>
  <dc:creator>Nikhil Goparapu</dc:creator>
  <cp:lastModifiedBy>Nikhil Goparapu</cp:lastModifiedBy>
  <cp:revision>44</cp:revision>
  <dcterms:created xsi:type="dcterms:W3CDTF">2021-02-24T04:28:35Z</dcterms:created>
  <dcterms:modified xsi:type="dcterms:W3CDTF">2021-05-14T19:09:52Z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